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5"/>
  </p:notesMasterIdLst>
  <p:handoutMasterIdLst>
    <p:handoutMasterId r:id="rId66"/>
  </p:handoutMasterIdLst>
  <p:sldIdLst>
    <p:sldId id="256" r:id="rId5"/>
    <p:sldId id="364" r:id="rId6"/>
    <p:sldId id="257" r:id="rId7"/>
    <p:sldId id="365" r:id="rId8"/>
    <p:sldId id="371" r:id="rId9"/>
    <p:sldId id="370" r:id="rId10"/>
    <p:sldId id="376" r:id="rId11"/>
    <p:sldId id="369" r:id="rId12"/>
    <p:sldId id="421" r:id="rId13"/>
    <p:sldId id="377" r:id="rId14"/>
    <p:sldId id="422" r:id="rId15"/>
    <p:sldId id="368" r:id="rId16"/>
    <p:sldId id="378" r:id="rId17"/>
    <p:sldId id="380" r:id="rId18"/>
    <p:sldId id="379" r:id="rId19"/>
    <p:sldId id="434" r:id="rId20"/>
    <p:sldId id="372" r:id="rId21"/>
    <p:sldId id="381" r:id="rId22"/>
    <p:sldId id="420" r:id="rId23"/>
    <p:sldId id="382" r:id="rId24"/>
    <p:sldId id="419" r:id="rId25"/>
    <p:sldId id="384" r:id="rId26"/>
    <p:sldId id="385" r:id="rId27"/>
    <p:sldId id="386" r:id="rId28"/>
    <p:sldId id="389" r:id="rId29"/>
    <p:sldId id="390" r:id="rId30"/>
    <p:sldId id="387" r:id="rId31"/>
    <p:sldId id="388" r:id="rId32"/>
    <p:sldId id="373" r:id="rId33"/>
    <p:sldId id="374" r:id="rId34"/>
    <p:sldId id="375" r:id="rId35"/>
    <p:sldId id="383" r:id="rId36"/>
    <p:sldId id="393" r:id="rId37"/>
    <p:sldId id="392" r:id="rId38"/>
    <p:sldId id="400" r:id="rId39"/>
    <p:sldId id="418" r:id="rId40"/>
    <p:sldId id="402" r:id="rId41"/>
    <p:sldId id="411" r:id="rId42"/>
    <p:sldId id="414" r:id="rId43"/>
    <p:sldId id="416" r:id="rId44"/>
    <p:sldId id="404" r:id="rId45"/>
    <p:sldId id="415" r:id="rId46"/>
    <p:sldId id="405" r:id="rId47"/>
    <p:sldId id="406" r:id="rId48"/>
    <p:sldId id="407" r:id="rId49"/>
    <p:sldId id="408" r:id="rId50"/>
    <p:sldId id="409" r:id="rId51"/>
    <p:sldId id="391" r:id="rId52"/>
    <p:sldId id="397" r:id="rId53"/>
    <p:sldId id="398" r:id="rId54"/>
    <p:sldId id="410" r:id="rId55"/>
    <p:sldId id="423" r:id="rId56"/>
    <p:sldId id="424" r:id="rId57"/>
    <p:sldId id="426" r:id="rId58"/>
    <p:sldId id="427" r:id="rId59"/>
    <p:sldId id="425" r:id="rId60"/>
    <p:sldId id="430" r:id="rId61"/>
    <p:sldId id="428" r:id="rId62"/>
    <p:sldId id="431" r:id="rId63"/>
    <p:sldId id="433" r:id="rId64"/>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4" autoAdjust="0"/>
    <p:restoredTop sz="94704" autoAdjust="0"/>
  </p:normalViewPr>
  <p:slideViewPr>
    <p:cSldViewPr>
      <p:cViewPr>
        <p:scale>
          <a:sx n="50" d="100"/>
          <a:sy n="50" d="100"/>
        </p:scale>
        <p:origin x="2482" y="9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7D9B478-2B84-122D-8356-A0777CA3772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ltLang="en-US"/>
          </a:p>
        </p:txBody>
      </p:sp>
      <p:sp>
        <p:nvSpPr>
          <p:cNvPr id="64515" name="Rectangle 3">
            <a:extLst>
              <a:ext uri="{FF2B5EF4-FFF2-40B4-BE49-F238E27FC236}">
                <a16:creationId xmlns:a16="http://schemas.microsoft.com/office/drawing/2014/main" id="{64156133-4617-64F3-D73E-CA5F122763E9}"/>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ltLang="en-US"/>
          </a:p>
        </p:txBody>
      </p:sp>
      <p:sp>
        <p:nvSpPr>
          <p:cNvPr id="64516" name="Rectangle 4">
            <a:extLst>
              <a:ext uri="{FF2B5EF4-FFF2-40B4-BE49-F238E27FC236}">
                <a16:creationId xmlns:a16="http://schemas.microsoft.com/office/drawing/2014/main" id="{992B6538-0449-F330-0545-B36D2CCC96C7}"/>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ltLang="en-US"/>
          </a:p>
        </p:txBody>
      </p:sp>
      <p:sp>
        <p:nvSpPr>
          <p:cNvPr id="64517" name="Rectangle 5">
            <a:extLst>
              <a:ext uri="{FF2B5EF4-FFF2-40B4-BE49-F238E27FC236}">
                <a16:creationId xmlns:a16="http://schemas.microsoft.com/office/drawing/2014/main" id="{A19FFC3C-C748-9D42-6356-8B853F05C0AA}"/>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494F6861-D3E8-4A15-866D-08D4AB3AC47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F269B7D-4CE6-31FE-036A-2AB42F2999D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ltLang="en-US"/>
          </a:p>
        </p:txBody>
      </p:sp>
      <p:sp>
        <p:nvSpPr>
          <p:cNvPr id="6147" name="Rectangle 3">
            <a:extLst>
              <a:ext uri="{FF2B5EF4-FFF2-40B4-BE49-F238E27FC236}">
                <a16:creationId xmlns:a16="http://schemas.microsoft.com/office/drawing/2014/main" id="{BE1C2DD9-C31A-FEC4-4403-784A42946E3E}"/>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ltLang="en-US"/>
          </a:p>
        </p:txBody>
      </p:sp>
      <p:sp>
        <p:nvSpPr>
          <p:cNvPr id="13316" name="Rectangle 4">
            <a:extLst>
              <a:ext uri="{FF2B5EF4-FFF2-40B4-BE49-F238E27FC236}">
                <a16:creationId xmlns:a16="http://schemas.microsoft.com/office/drawing/2014/main" id="{054519AB-F7F7-F9EE-B0F7-662F03EB4AF4}"/>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343F4C84-6A47-A568-AFE2-7A596652A743}"/>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50" name="Rectangle 6">
            <a:extLst>
              <a:ext uri="{FF2B5EF4-FFF2-40B4-BE49-F238E27FC236}">
                <a16:creationId xmlns:a16="http://schemas.microsoft.com/office/drawing/2014/main" id="{0F44BF18-9C9B-C622-09EF-F25615DEC0A1}"/>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ltLang="en-US"/>
          </a:p>
        </p:txBody>
      </p:sp>
      <p:sp>
        <p:nvSpPr>
          <p:cNvPr id="6151" name="Rectangle 7">
            <a:extLst>
              <a:ext uri="{FF2B5EF4-FFF2-40B4-BE49-F238E27FC236}">
                <a16:creationId xmlns:a16="http://schemas.microsoft.com/office/drawing/2014/main" id="{9431FDB6-9699-EF79-073A-383A3D9A9757}"/>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BF5917AF-9DB2-4246-A5DB-F6B58E375E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14181FF-0B77-AF5C-62A7-837364AAE57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AB190E9-A87A-456E-A058-43B93758938B}" type="slidenum">
              <a:rPr lang="en-US" altLang="en-US" b="0" smtClean="0"/>
              <a:pPr/>
              <a:t>1</a:t>
            </a:fld>
            <a:endParaRPr lang="en-US" altLang="en-US" b="0"/>
          </a:p>
        </p:txBody>
      </p:sp>
      <p:sp>
        <p:nvSpPr>
          <p:cNvPr id="16386" name="Rectangle 2">
            <a:extLst>
              <a:ext uri="{FF2B5EF4-FFF2-40B4-BE49-F238E27FC236}">
                <a16:creationId xmlns:a16="http://schemas.microsoft.com/office/drawing/2014/main" id="{3983DFDF-70DF-AB26-3801-57B5978011BF}"/>
              </a:ext>
            </a:extLst>
          </p:cNvPr>
          <p:cNvSpPr>
            <a:spLocks noRot="1" noChangeArrowheads="1" noTextEdit="1"/>
          </p:cNvSpPr>
          <p:nvPr>
            <p:ph type="sldImg"/>
          </p:nvPr>
        </p:nvSpPr>
        <p:spPr>
          <a:ln/>
        </p:spPr>
      </p:sp>
      <p:sp>
        <p:nvSpPr>
          <p:cNvPr id="16387" name="Rectangle 3">
            <a:extLst>
              <a:ext uri="{FF2B5EF4-FFF2-40B4-BE49-F238E27FC236}">
                <a16:creationId xmlns:a16="http://schemas.microsoft.com/office/drawing/2014/main" id="{9DE529DE-90EE-087D-8624-E8CEBAB5C31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A9456A6B-C845-F6CB-6BEA-C33C3AA6D11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F3730F3-C16B-49C9-A56E-E0E949C275B8}" type="slidenum">
              <a:rPr lang="en-US" altLang="en-US" b="0" smtClean="0"/>
              <a:pPr/>
              <a:t>37</a:t>
            </a:fld>
            <a:endParaRPr lang="en-US" altLang="en-US" b="0"/>
          </a:p>
        </p:txBody>
      </p:sp>
      <p:sp>
        <p:nvSpPr>
          <p:cNvPr id="60418" name="Rectangle 2">
            <a:extLst>
              <a:ext uri="{FF2B5EF4-FFF2-40B4-BE49-F238E27FC236}">
                <a16:creationId xmlns:a16="http://schemas.microsoft.com/office/drawing/2014/main" id="{26E518C3-AABA-7252-E2A0-72FE4A053B22}"/>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DC1F05B6-B198-071C-E614-7E4F3CB1599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DC921339-A544-4984-FDC1-368B7782051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C3F8756-6BD3-4C61-99A4-7B683F3E9CE4}" type="slidenum">
              <a:rPr lang="en-US" altLang="en-US" b="0" smtClean="0"/>
              <a:pPr/>
              <a:t>39</a:t>
            </a:fld>
            <a:endParaRPr lang="en-US" altLang="en-US" b="0"/>
          </a:p>
        </p:txBody>
      </p:sp>
      <p:sp>
        <p:nvSpPr>
          <p:cNvPr id="63490" name="Rectangle 2">
            <a:extLst>
              <a:ext uri="{FF2B5EF4-FFF2-40B4-BE49-F238E27FC236}">
                <a16:creationId xmlns:a16="http://schemas.microsoft.com/office/drawing/2014/main" id="{CF091998-C076-2CD7-D6AB-73913DED6365}"/>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6776CBB5-9056-6753-DBA3-194B01D243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FBD1B9F2-0295-7791-B254-E284E350EF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B5583D8-B8A4-479E-AEB5-D903F39CCB92}" type="slidenum">
              <a:rPr lang="en-US" altLang="en-US" b="0" smtClean="0"/>
              <a:pPr/>
              <a:t>41</a:t>
            </a:fld>
            <a:endParaRPr lang="en-US" altLang="en-US" b="0"/>
          </a:p>
        </p:txBody>
      </p:sp>
      <p:sp>
        <p:nvSpPr>
          <p:cNvPr id="66562" name="Rectangle 2">
            <a:extLst>
              <a:ext uri="{FF2B5EF4-FFF2-40B4-BE49-F238E27FC236}">
                <a16:creationId xmlns:a16="http://schemas.microsoft.com/office/drawing/2014/main" id="{A8BE38DC-9ECF-3E1D-EF50-94A98F71EAE6}"/>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33879944-0062-1840-4022-9EE272B68F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208C8919-D9B4-DD50-45EC-F66CB41D2C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C35DD33-C842-4D8E-BD56-0E5F70B42ECF}" type="slidenum">
              <a:rPr lang="en-US" altLang="en-US" b="0" smtClean="0"/>
              <a:pPr/>
              <a:t>43</a:t>
            </a:fld>
            <a:endParaRPr lang="en-US" altLang="en-US" b="0"/>
          </a:p>
        </p:txBody>
      </p:sp>
      <p:sp>
        <p:nvSpPr>
          <p:cNvPr id="69634" name="Rectangle 2">
            <a:extLst>
              <a:ext uri="{FF2B5EF4-FFF2-40B4-BE49-F238E27FC236}">
                <a16:creationId xmlns:a16="http://schemas.microsoft.com/office/drawing/2014/main" id="{23CE2387-555A-D6B9-BBA4-6ABCC91A0734}"/>
              </a:ext>
            </a:extLst>
          </p:cNvPr>
          <p:cNvSpPr>
            <a:spLocks noRot="1" noChangeArrowheads="1" noTextEdit="1"/>
          </p:cNvSpPr>
          <p:nvPr>
            <p:ph type="sldImg"/>
          </p:nvPr>
        </p:nvSpPr>
        <p:spPr>
          <a:ln/>
        </p:spPr>
      </p:sp>
      <p:sp>
        <p:nvSpPr>
          <p:cNvPr id="69635" name="Rectangle 3">
            <a:extLst>
              <a:ext uri="{FF2B5EF4-FFF2-40B4-BE49-F238E27FC236}">
                <a16:creationId xmlns:a16="http://schemas.microsoft.com/office/drawing/2014/main" id="{C279A5F5-8BDE-6A02-B3BC-BE970FB1D2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34999B56-38ED-089B-B530-91658C4934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2343321-B44A-4C95-9572-52FD8C6B9F8E}" type="slidenum">
              <a:rPr lang="en-US" altLang="en-US" b="0" smtClean="0"/>
              <a:pPr/>
              <a:t>44</a:t>
            </a:fld>
            <a:endParaRPr lang="en-US" altLang="en-US" b="0"/>
          </a:p>
        </p:txBody>
      </p:sp>
      <p:sp>
        <p:nvSpPr>
          <p:cNvPr id="71682" name="Rectangle 2">
            <a:extLst>
              <a:ext uri="{FF2B5EF4-FFF2-40B4-BE49-F238E27FC236}">
                <a16:creationId xmlns:a16="http://schemas.microsoft.com/office/drawing/2014/main" id="{4B34212B-D5C9-86D3-A019-0BC6717112E3}"/>
              </a:ext>
            </a:extLst>
          </p:cNvPr>
          <p:cNvSpPr>
            <a:spLocks noRot="1" noChangeArrowheads="1" noTextEdit="1"/>
          </p:cNvSpPr>
          <p:nvPr>
            <p:ph type="sldImg"/>
          </p:nvPr>
        </p:nvSpPr>
        <p:spPr>
          <a:ln/>
        </p:spPr>
      </p:sp>
      <p:sp>
        <p:nvSpPr>
          <p:cNvPr id="71683" name="Rectangle 3">
            <a:extLst>
              <a:ext uri="{FF2B5EF4-FFF2-40B4-BE49-F238E27FC236}">
                <a16:creationId xmlns:a16="http://schemas.microsoft.com/office/drawing/2014/main" id="{002937B6-EE73-84A1-2FA6-8123DA198FD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E90BA90C-B6DE-08DF-2AB8-23047B2406E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F54140F-00DF-4275-A549-24CCB8F8E2A8}" type="slidenum">
              <a:rPr lang="en-US" altLang="en-US" b="0" smtClean="0"/>
              <a:pPr/>
              <a:t>45</a:t>
            </a:fld>
            <a:endParaRPr lang="en-US" altLang="en-US" b="0"/>
          </a:p>
        </p:txBody>
      </p:sp>
      <p:sp>
        <p:nvSpPr>
          <p:cNvPr id="73730" name="Rectangle 2">
            <a:extLst>
              <a:ext uri="{FF2B5EF4-FFF2-40B4-BE49-F238E27FC236}">
                <a16:creationId xmlns:a16="http://schemas.microsoft.com/office/drawing/2014/main" id="{8DBEAC0D-4145-8BA2-A2D9-3AA52275A62C}"/>
              </a:ext>
            </a:extLst>
          </p:cNvPr>
          <p:cNvSpPr>
            <a:spLocks noRot="1" noChangeArrowheads="1" noTextEdit="1"/>
          </p:cNvSpPr>
          <p:nvPr>
            <p:ph type="sldImg"/>
          </p:nvPr>
        </p:nvSpPr>
        <p:spPr>
          <a:ln/>
        </p:spPr>
      </p:sp>
      <p:sp>
        <p:nvSpPr>
          <p:cNvPr id="73731" name="Rectangle 3">
            <a:extLst>
              <a:ext uri="{FF2B5EF4-FFF2-40B4-BE49-F238E27FC236}">
                <a16:creationId xmlns:a16="http://schemas.microsoft.com/office/drawing/2014/main" id="{FF9F1F9E-72F3-6884-BA92-117CDE877D0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F4606719-61EA-624C-DAED-0057A59596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B868267-28A2-4763-8CAD-8905BAB64267}" type="slidenum">
              <a:rPr lang="en-US" altLang="en-US" b="0" smtClean="0"/>
              <a:pPr/>
              <a:t>46</a:t>
            </a:fld>
            <a:endParaRPr lang="en-US" altLang="en-US" b="0"/>
          </a:p>
        </p:txBody>
      </p:sp>
      <p:sp>
        <p:nvSpPr>
          <p:cNvPr id="75778" name="Rectangle 2">
            <a:extLst>
              <a:ext uri="{FF2B5EF4-FFF2-40B4-BE49-F238E27FC236}">
                <a16:creationId xmlns:a16="http://schemas.microsoft.com/office/drawing/2014/main" id="{D74BC656-92A6-B32E-9612-EE89F20276DA}"/>
              </a:ext>
            </a:extLst>
          </p:cNvPr>
          <p:cNvSpPr>
            <a:spLocks noRot="1" noChangeArrowheads="1" noTextEdit="1"/>
          </p:cNvSpPr>
          <p:nvPr>
            <p:ph type="sldImg"/>
          </p:nvPr>
        </p:nvSpPr>
        <p:spPr>
          <a:ln/>
        </p:spPr>
      </p:sp>
      <p:sp>
        <p:nvSpPr>
          <p:cNvPr id="75779" name="Rectangle 3">
            <a:extLst>
              <a:ext uri="{FF2B5EF4-FFF2-40B4-BE49-F238E27FC236}">
                <a16:creationId xmlns:a16="http://schemas.microsoft.com/office/drawing/2014/main" id="{1F5B4B39-0D30-46DD-0751-805FC1DC27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4F998D3B-F9B9-04AD-AB07-CA9798579C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97F1742-D70E-4DE9-9A0E-89D7A59B3593}" type="slidenum">
              <a:rPr lang="en-US" altLang="en-US" b="0" smtClean="0"/>
              <a:pPr/>
              <a:t>47</a:t>
            </a:fld>
            <a:endParaRPr lang="en-US" altLang="en-US" b="0"/>
          </a:p>
        </p:txBody>
      </p:sp>
      <p:sp>
        <p:nvSpPr>
          <p:cNvPr id="77826" name="Rectangle 2">
            <a:extLst>
              <a:ext uri="{FF2B5EF4-FFF2-40B4-BE49-F238E27FC236}">
                <a16:creationId xmlns:a16="http://schemas.microsoft.com/office/drawing/2014/main" id="{3B58C5FB-64EC-33B9-4AFC-B1BAD97BC4BB}"/>
              </a:ext>
            </a:extLst>
          </p:cNvPr>
          <p:cNvSpPr>
            <a:spLocks noRot="1" noChangeArrowheads="1" noTextEdit="1"/>
          </p:cNvSpPr>
          <p:nvPr>
            <p:ph type="sldImg"/>
          </p:nvPr>
        </p:nvSpPr>
        <p:spPr>
          <a:ln/>
        </p:spPr>
      </p:sp>
      <p:sp>
        <p:nvSpPr>
          <p:cNvPr id="77827" name="Rectangle 3">
            <a:extLst>
              <a:ext uri="{FF2B5EF4-FFF2-40B4-BE49-F238E27FC236}">
                <a16:creationId xmlns:a16="http://schemas.microsoft.com/office/drawing/2014/main" id="{D01EB8C7-88E0-F57B-7A8B-2D57B2083F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9871C48C-CF66-28B5-8473-45E7558DB04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62C0E5A-FD54-4315-A61B-7CF5D7F017C6}" type="slidenum">
              <a:rPr lang="en-US" altLang="en-US" b="0" smtClean="0"/>
              <a:pPr/>
              <a:t>51</a:t>
            </a:fld>
            <a:endParaRPr lang="en-US" altLang="en-US" b="0"/>
          </a:p>
        </p:txBody>
      </p:sp>
      <p:sp>
        <p:nvSpPr>
          <p:cNvPr id="82946" name="Rectangle 2">
            <a:extLst>
              <a:ext uri="{FF2B5EF4-FFF2-40B4-BE49-F238E27FC236}">
                <a16:creationId xmlns:a16="http://schemas.microsoft.com/office/drawing/2014/main" id="{A94468CD-9F27-9E88-B21D-237E9A6EC9FF}"/>
              </a:ext>
            </a:extLst>
          </p:cNvPr>
          <p:cNvSpPr>
            <a:spLocks noRot="1" noChangeArrowheads="1" noTextEdit="1"/>
          </p:cNvSpPr>
          <p:nvPr>
            <p:ph type="sldImg"/>
          </p:nvPr>
        </p:nvSpPr>
        <p:spPr>
          <a:ln/>
        </p:spPr>
      </p:sp>
      <p:sp>
        <p:nvSpPr>
          <p:cNvPr id="82947" name="Rectangle 3">
            <a:extLst>
              <a:ext uri="{FF2B5EF4-FFF2-40B4-BE49-F238E27FC236}">
                <a16:creationId xmlns:a16="http://schemas.microsoft.com/office/drawing/2014/main" id="{CE6AEE5C-DD84-D789-5AB1-923F762CFEE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EA515959-AF40-1567-A8FD-9853E36793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86B953B-F40E-43C9-8C4B-0CA8F1281E4A}" type="slidenum">
              <a:rPr lang="en-US" altLang="en-US" b="0" smtClean="0"/>
              <a:pPr/>
              <a:t>59</a:t>
            </a:fld>
            <a:endParaRPr lang="en-US" altLang="en-US" b="0"/>
          </a:p>
        </p:txBody>
      </p:sp>
      <p:sp>
        <p:nvSpPr>
          <p:cNvPr id="91138" name="Rectangle 2">
            <a:extLst>
              <a:ext uri="{FF2B5EF4-FFF2-40B4-BE49-F238E27FC236}">
                <a16:creationId xmlns:a16="http://schemas.microsoft.com/office/drawing/2014/main" id="{B0CF89C4-79E1-4DB1-6C40-B1D4296DDB33}"/>
              </a:ext>
            </a:extLst>
          </p:cNvPr>
          <p:cNvSpPr>
            <a:spLocks noRot="1" noChangeArrowheads="1" noTextEdit="1"/>
          </p:cNvSpPr>
          <p:nvPr>
            <p:ph type="sldImg"/>
          </p:nvPr>
        </p:nvSpPr>
        <p:spPr>
          <a:ln/>
        </p:spPr>
      </p:sp>
      <p:sp>
        <p:nvSpPr>
          <p:cNvPr id="91139" name="Rectangle 3">
            <a:extLst>
              <a:ext uri="{FF2B5EF4-FFF2-40B4-BE49-F238E27FC236}">
                <a16:creationId xmlns:a16="http://schemas.microsoft.com/office/drawing/2014/main" id="{447A7424-DC0F-7C28-802A-CE71F06E56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691241A0-76CA-59AA-F8EC-6ACFBE6D17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DDDB342-A446-4A20-A09C-749B9B296D91}" type="slidenum">
              <a:rPr lang="en-US" altLang="en-US" b="0" smtClean="0"/>
              <a:pPr/>
              <a:t>3</a:t>
            </a:fld>
            <a:endParaRPr lang="en-US" altLang="en-US" b="0"/>
          </a:p>
        </p:txBody>
      </p:sp>
      <p:sp>
        <p:nvSpPr>
          <p:cNvPr id="19458" name="Rectangle 2">
            <a:extLst>
              <a:ext uri="{FF2B5EF4-FFF2-40B4-BE49-F238E27FC236}">
                <a16:creationId xmlns:a16="http://schemas.microsoft.com/office/drawing/2014/main" id="{3B6644A4-B730-96A5-ABAC-AD9C7CE3B9C8}"/>
              </a:ext>
            </a:extLst>
          </p:cNvPr>
          <p:cNvSpPr>
            <a:spLocks noRot="1" noChangeArrowheads="1" noTextEdit="1"/>
          </p:cNvSpPr>
          <p:nvPr>
            <p:ph type="sldImg"/>
          </p:nvPr>
        </p:nvSpPr>
        <p:spPr>
          <a:ln/>
        </p:spPr>
      </p:sp>
      <p:sp>
        <p:nvSpPr>
          <p:cNvPr id="19459" name="Rectangle 3">
            <a:extLst>
              <a:ext uri="{FF2B5EF4-FFF2-40B4-BE49-F238E27FC236}">
                <a16:creationId xmlns:a16="http://schemas.microsoft.com/office/drawing/2014/main" id="{D39C2934-6D1F-0027-7E51-F37BF6298E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5D2B8FC7-3501-2564-FB50-D4B181B8136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2780A8A-F0E9-45BA-A607-0C74D083C2D4}" type="slidenum">
              <a:rPr lang="en-US" altLang="en-US" b="0" smtClean="0"/>
              <a:pPr/>
              <a:t>13</a:t>
            </a:fld>
            <a:endParaRPr lang="en-US" altLang="en-US" b="0"/>
          </a:p>
        </p:txBody>
      </p:sp>
      <p:sp>
        <p:nvSpPr>
          <p:cNvPr id="30722" name="Rectangle 2">
            <a:extLst>
              <a:ext uri="{FF2B5EF4-FFF2-40B4-BE49-F238E27FC236}">
                <a16:creationId xmlns:a16="http://schemas.microsoft.com/office/drawing/2014/main" id="{48649417-7CB0-D634-D3FE-21D3657AEC0E}"/>
              </a:ext>
            </a:extLst>
          </p:cNvPr>
          <p:cNvSpPr>
            <a:spLocks noRot="1" noChangeArrowheads="1" noTextEdit="1"/>
          </p:cNvSpPr>
          <p:nvPr>
            <p:ph type="sldImg"/>
          </p:nvPr>
        </p:nvSpPr>
        <p:spPr>
          <a:ln/>
        </p:spPr>
      </p:sp>
      <p:sp>
        <p:nvSpPr>
          <p:cNvPr id="30723" name="Rectangle 3">
            <a:extLst>
              <a:ext uri="{FF2B5EF4-FFF2-40B4-BE49-F238E27FC236}">
                <a16:creationId xmlns:a16="http://schemas.microsoft.com/office/drawing/2014/main" id="{6582C7C4-46C0-07A3-6BEE-024188C89B6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AED881B6-4B8A-0A9D-5253-B31E4D19EA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550374E-1E1D-47EC-A7D8-AC094D00724C}" type="slidenum">
              <a:rPr lang="en-US" altLang="en-US" b="0" smtClean="0"/>
              <a:pPr/>
              <a:t>15</a:t>
            </a:fld>
            <a:endParaRPr lang="en-US" altLang="en-US" b="0"/>
          </a:p>
        </p:txBody>
      </p:sp>
      <p:sp>
        <p:nvSpPr>
          <p:cNvPr id="33794" name="Rectangle 2">
            <a:extLst>
              <a:ext uri="{FF2B5EF4-FFF2-40B4-BE49-F238E27FC236}">
                <a16:creationId xmlns:a16="http://schemas.microsoft.com/office/drawing/2014/main" id="{D00D68ED-C33B-9185-0EE5-0F34B4DAA07E}"/>
              </a:ext>
            </a:extLst>
          </p:cNvPr>
          <p:cNvSpPr>
            <a:spLocks noRot="1" noChangeArrowheads="1" noTextEdit="1"/>
          </p:cNvSpPr>
          <p:nvPr>
            <p:ph type="sldImg"/>
          </p:nvPr>
        </p:nvSpPr>
        <p:spPr>
          <a:ln/>
        </p:spPr>
      </p:sp>
      <p:sp>
        <p:nvSpPr>
          <p:cNvPr id="33795" name="Rectangle 3">
            <a:extLst>
              <a:ext uri="{FF2B5EF4-FFF2-40B4-BE49-F238E27FC236}">
                <a16:creationId xmlns:a16="http://schemas.microsoft.com/office/drawing/2014/main" id="{BF761006-ADE9-C66E-8184-05C4D730FC2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5E482-4E78-15E8-379A-045FB5D06791}"/>
            </a:ext>
          </a:extLst>
        </p:cNvPr>
        <p:cNvGrpSpPr/>
        <p:nvPr/>
      </p:nvGrpSpPr>
      <p:grpSpPr>
        <a:xfrm>
          <a:off x="0" y="0"/>
          <a:ext cx="0" cy="0"/>
          <a:chOff x="0" y="0"/>
          <a:chExt cx="0" cy="0"/>
        </a:xfrm>
      </p:grpSpPr>
      <p:sp>
        <p:nvSpPr>
          <p:cNvPr id="33793" name="Rectangle 7">
            <a:extLst>
              <a:ext uri="{FF2B5EF4-FFF2-40B4-BE49-F238E27FC236}">
                <a16:creationId xmlns:a16="http://schemas.microsoft.com/office/drawing/2014/main" id="{C0445A1A-8BB3-0479-764A-A108F59CD9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550374E-1E1D-47EC-A7D8-AC094D00724C}" type="slidenum">
              <a:rPr lang="en-US" altLang="en-US" b="0" smtClean="0"/>
              <a:pPr/>
              <a:t>16</a:t>
            </a:fld>
            <a:endParaRPr lang="en-US" altLang="en-US" b="0"/>
          </a:p>
        </p:txBody>
      </p:sp>
      <p:sp>
        <p:nvSpPr>
          <p:cNvPr id="33794" name="Rectangle 2">
            <a:extLst>
              <a:ext uri="{FF2B5EF4-FFF2-40B4-BE49-F238E27FC236}">
                <a16:creationId xmlns:a16="http://schemas.microsoft.com/office/drawing/2014/main" id="{B485ADBA-2F42-35A5-5AD7-B4B44C8800EE}"/>
              </a:ext>
            </a:extLst>
          </p:cNvPr>
          <p:cNvSpPr>
            <a:spLocks noRot="1" noChangeArrowheads="1" noTextEdit="1"/>
          </p:cNvSpPr>
          <p:nvPr>
            <p:ph type="sldImg"/>
          </p:nvPr>
        </p:nvSpPr>
        <p:spPr>
          <a:ln/>
        </p:spPr>
      </p:sp>
      <p:sp>
        <p:nvSpPr>
          <p:cNvPr id="33795" name="Rectangle 3">
            <a:extLst>
              <a:ext uri="{FF2B5EF4-FFF2-40B4-BE49-F238E27FC236}">
                <a16:creationId xmlns:a16="http://schemas.microsoft.com/office/drawing/2014/main" id="{3756B7DB-21DB-D937-F4DE-A027BF2ED0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extLst>
      <p:ext uri="{BB962C8B-B14F-4D97-AF65-F5344CB8AC3E}">
        <p14:creationId xmlns:p14="http://schemas.microsoft.com/office/powerpoint/2010/main" val="79444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64D2C0DF-2A34-26DA-EB8D-0BF9C9CB100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768E777-765D-4BEA-B27F-FC7303A47B33}" type="slidenum">
              <a:rPr lang="en-US" altLang="en-US" b="0" smtClean="0"/>
              <a:pPr/>
              <a:t>22</a:t>
            </a:fld>
            <a:endParaRPr lang="en-US" altLang="en-US" b="0"/>
          </a:p>
        </p:txBody>
      </p:sp>
      <p:sp>
        <p:nvSpPr>
          <p:cNvPr id="40962" name="Rectangle 2">
            <a:extLst>
              <a:ext uri="{FF2B5EF4-FFF2-40B4-BE49-F238E27FC236}">
                <a16:creationId xmlns:a16="http://schemas.microsoft.com/office/drawing/2014/main" id="{CC5291A2-2B49-3246-7908-E36F51471B78}"/>
              </a:ext>
            </a:extLst>
          </p:cNvPr>
          <p:cNvSpPr>
            <a:spLocks noRot="1" noChangeArrowheads="1" noTextEdit="1"/>
          </p:cNvSpPr>
          <p:nvPr>
            <p:ph type="sldImg"/>
          </p:nvPr>
        </p:nvSpPr>
        <p:spPr>
          <a:ln/>
        </p:spPr>
      </p:sp>
      <p:sp>
        <p:nvSpPr>
          <p:cNvPr id="40963" name="Rectangle 3">
            <a:extLst>
              <a:ext uri="{FF2B5EF4-FFF2-40B4-BE49-F238E27FC236}">
                <a16:creationId xmlns:a16="http://schemas.microsoft.com/office/drawing/2014/main" id="{99CE9B30-9B9A-5CEA-D2E8-72CD021FDDA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A192E683-59E9-8B89-1944-C200FA22AB5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11AC9DE-4412-4C4A-A56A-02DE6BD8BE70}" type="slidenum">
              <a:rPr lang="en-US" altLang="en-US" b="0" smtClean="0"/>
              <a:pPr/>
              <a:t>32</a:t>
            </a:fld>
            <a:endParaRPr lang="en-US" altLang="en-US" b="0"/>
          </a:p>
        </p:txBody>
      </p:sp>
      <p:sp>
        <p:nvSpPr>
          <p:cNvPr id="52226" name="Rectangle 2">
            <a:extLst>
              <a:ext uri="{FF2B5EF4-FFF2-40B4-BE49-F238E27FC236}">
                <a16:creationId xmlns:a16="http://schemas.microsoft.com/office/drawing/2014/main" id="{971F7670-3D92-8BC1-E39C-E359E2D91E75}"/>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331DD223-0F20-9571-793E-037C363B600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D116C570-CCF9-7F82-3975-97B159CF1C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54E0949-5236-4041-A20E-2E7E7602C3DB}" type="slidenum">
              <a:rPr lang="en-US" altLang="en-US" b="0" smtClean="0"/>
              <a:pPr/>
              <a:t>35</a:t>
            </a:fld>
            <a:endParaRPr lang="en-US" altLang="en-US" b="0"/>
          </a:p>
        </p:txBody>
      </p:sp>
      <p:sp>
        <p:nvSpPr>
          <p:cNvPr id="56322" name="Rectangle 2">
            <a:extLst>
              <a:ext uri="{FF2B5EF4-FFF2-40B4-BE49-F238E27FC236}">
                <a16:creationId xmlns:a16="http://schemas.microsoft.com/office/drawing/2014/main" id="{58383D42-A66A-8E58-94FC-D9D692CB87EF}"/>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B1EA5B0F-F221-3E01-FF77-C6571708A2F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AC26F999-817B-6C9A-76E6-24434EA907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0D5B61A-435E-4CD7-AB6B-602EEF1AEC70}" type="slidenum">
              <a:rPr lang="en-US" altLang="en-US" b="0" smtClean="0"/>
              <a:pPr/>
              <a:t>36</a:t>
            </a:fld>
            <a:endParaRPr lang="en-US" altLang="en-US" b="0"/>
          </a:p>
        </p:txBody>
      </p:sp>
      <p:sp>
        <p:nvSpPr>
          <p:cNvPr id="58370" name="Rectangle 2">
            <a:extLst>
              <a:ext uri="{FF2B5EF4-FFF2-40B4-BE49-F238E27FC236}">
                <a16:creationId xmlns:a16="http://schemas.microsoft.com/office/drawing/2014/main" id="{9F29DFF6-1459-CD54-8BDA-D6E6930B5AC4}"/>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8B5BAD3A-623D-613F-990F-B9949D36F4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Rectangle 4">
            <a:extLst>
              <a:ext uri="{FF2B5EF4-FFF2-40B4-BE49-F238E27FC236}">
                <a16:creationId xmlns:a16="http://schemas.microsoft.com/office/drawing/2014/main" id="{F4171B15-F5B4-366C-03B7-7ED29BEE1B9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28D3760-2019-1471-EAA3-DA57A2A5ED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C19D487-EFE2-1C2E-17B0-BF8B5BD82B89}"/>
              </a:ext>
            </a:extLst>
          </p:cNvPr>
          <p:cNvSpPr>
            <a:spLocks noGrp="1" noChangeArrowheads="1"/>
          </p:cNvSpPr>
          <p:nvPr>
            <p:ph type="sldNum" sz="quarter" idx="12"/>
          </p:nvPr>
        </p:nvSpPr>
        <p:spPr>
          <a:ln/>
        </p:spPr>
        <p:txBody>
          <a:bodyPr/>
          <a:lstStyle>
            <a:lvl1pPr>
              <a:defRPr/>
            </a:lvl1pPr>
          </a:lstStyle>
          <a:p>
            <a:pPr>
              <a:defRPr/>
            </a:pPr>
            <a:fld id="{C4D7218E-AC56-4209-B824-9A2AF9939999}" type="slidenum">
              <a:rPr lang="en-US" altLang="en-US"/>
              <a:pPr>
                <a:defRPr/>
              </a:pPr>
              <a:t>‹#›</a:t>
            </a:fld>
            <a:endParaRPr lang="en-US" altLang="en-US"/>
          </a:p>
        </p:txBody>
      </p:sp>
    </p:spTree>
    <p:extLst>
      <p:ext uri="{BB962C8B-B14F-4D97-AF65-F5344CB8AC3E}">
        <p14:creationId xmlns:p14="http://schemas.microsoft.com/office/powerpoint/2010/main" val="169770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F2A5A7C8-071C-5B48-C63E-AFCA5E9FF5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C7BC852-AB5B-EEE7-873F-B3436C53403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B6C9B2B-440A-C95C-DA13-70E55F48B29E}"/>
              </a:ext>
            </a:extLst>
          </p:cNvPr>
          <p:cNvSpPr>
            <a:spLocks noGrp="1" noChangeArrowheads="1"/>
          </p:cNvSpPr>
          <p:nvPr>
            <p:ph type="sldNum" sz="quarter" idx="12"/>
          </p:nvPr>
        </p:nvSpPr>
        <p:spPr>
          <a:ln/>
        </p:spPr>
        <p:txBody>
          <a:bodyPr/>
          <a:lstStyle>
            <a:lvl1pPr>
              <a:defRPr/>
            </a:lvl1pPr>
          </a:lstStyle>
          <a:p>
            <a:pPr>
              <a:defRPr/>
            </a:pPr>
            <a:fld id="{018DAA32-7EF7-4DAC-8EA4-06ECA3BAAA45}" type="slidenum">
              <a:rPr lang="en-US" altLang="en-US"/>
              <a:pPr>
                <a:defRPr/>
              </a:pPr>
              <a:t>‹#›</a:t>
            </a:fld>
            <a:endParaRPr lang="en-US" altLang="en-US"/>
          </a:p>
        </p:txBody>
      </p:sp>
    </p:spTree>
    <p:extLst>
      <p:ext uri="{BB962C8B-B14F-4D97-AF65-F5344CB8AC3E}">
        <p14:creationId xmlns:p14="http://schemas.microsoft.com/office/powerpoint/2010/main" val="217548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FACD11EE-CAEC-F706-1FEB-865ADA6906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D56878F-2C06-C39C-2900-47718E66B83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7136D4E-54F6-0925-F874-9A52E3BDEEAE}"/>
              </a:ext>
            </a:extLst>
          </p:cNvPr>
          <p:cNvSpPr>
            <a:spLocks noGrp="1" noChangeArrowheads="1"/>
          </p:cNvSpPr>
          <p:nvPr>
            <p:ph type="sldNum" sz="quarter" idx="12"/>
          </p:nvPr>
        </p:nvSpPr>
        <p:spPr>
          <a:ln/>
        </p:spPr>
        <p:txBody>
          <a:bodyPr/>
          <a:lstStyle>
            <a:lvl1pPr>
              <a:defRPr/>
            </a:lvl1pPr>
          </a:lstStyle>
          <a:p>
            <a:pPr>
              <a:defRPr/>
            </a:pPr>
            <a:fld id="{36B69A7D-F504-481E-83FC-FD93685BFB1E}" type="slidenum">
              <a:rPr lang="en-US" altLang="en-US"/>
              <a:pPr>
                <a:defRPr/>
              </a:pPr>
              <a:t>‹#›</a:t>
            </a:fld>
            <a:endParaRPr lang="en-US" altLang="en-US"/>
          </a:p>
        </p:txBody>
      </p:sp>
    </p:spTree>
    <p:extLst>
      <p:ext uri="{BB962C8B-B14F-4D97-AF65-F5344CB8AC3E}">
        <p14:creationId xmlns:p14="http://schemas.microsoft.com/office/powerpoint/2010/main" val="330355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572AE4A8-6641-5AE2-7A84-D8311B53E47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51CD01D-395C-CB05-9A48-07012791CFD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57E543A-CBFB-775F-1722-EB96F6544FBF}"/>
              </a:ext>
            </a:extLst>
          </p:cNvPr>
          <p:cNvSpPr>
            <a:spLocks noGrp="1" noChangeArrowheads="1"/>
          </p:cNvSpPr>
          <p:nvPr>
            <p:ph type="sldNum" sz="quarter" idx="12"/>
          </p:nvPr>
        </p:nvSpPr>
        <p:spPr>
          <a:ln/>
        </p:spPr>
        <p:txBody>
          <a:bodyPr/>
          <a:lstStyle>
            <a:lvl1pPr>
              <a:defRPr/>
            </a:lvl1pPr>
          </a:lstStyle>
          <a:p>
            <a:pPr>
              <a:defRPr/>
            </a:pPr>
            <a:fld id="{2388D002-D149-4DF6-AF79-AD60BDD35E4F}" type="slidenum">
              <a:rPr lang="en-US" altLang="en-US"/>
              <a:pPr>
                <a:defRPr/>
              </a:pPr>
              <a:t>‹#›</a:t>
            </a:fld>
            <a:endParaRPr lang="en-US" altLang="en-US"/>
          </a:p>
        </p:txBody>
      </p:sp>
    </p:spTree>
    <p:extLst>
      <p:ext uri="{BB962C8B-B14F-4D97-AF65-F5344CB8AC3E}">
        <p14:creationId xmlns:p14="http://schemas.microsoft.com/office/powerpoint/2010/main" val="2015318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F452275A-18C6-9D06-9393-A10378F94F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F86AA4C-877C-3460-8991-1DB22814C8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7FE8B99-D2D6-49B0-63BA-8D39FDD58D3E}"/>
              </a:ext>
            </a:extLst>
          </p:cNvPr>
          <p:cNvSpPr>
            <a:spLocks noGrp="1" noChangeArrowheads="1"/>
          </p:cNvSpPr>
          <p:nvPr>
            <p:ph type="sldNum" sz="quarter" idx="12"/>
          </p:nvPr>
        </p:nvSpPr>
        <p:spPr>
          <a:ln/>
        </p:spPr>
        <p:txBody>
          <a:bodyPr/>
          <a:lstStyle>
            <a:lvl1pPr>
              <a:defRPr/>
            </a:lvl1pPr>
          </a:lstStyle>
          <a:p>
            <a:pPr>
              <a:defRPr/>
            </a:pPr>
            <a:fld id="{997BFE2D-AA14-4B46-AC7A-9E000A158A8F}" type="slidenum">
              <a:rPr lang="en-US" altLang="en-US"/>
              <a:pPr>
                <a:defRPr/>
              </a:pPr>
              <a:t>‹#›</a:t>
            </a:fld>
            <a:endParaRPr lang="en-US" altLang="en-US"/>
          </a:p>
        </p:txBody>
      </p:sp>
    </p:spTree>
    <p:extLst>
      <p:ext uri="{BB962C8B-B14F-4D97-AF65-F5344CB8AC3E}">
        <p14:creationId xmlns:p14="http://schemas.microsoft.com/office/powerpoint/2010/main" val="131296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6044F681-D8CD-C677-65C5-5B63D381FA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5351E74-C7E8-E28F-60AC-17AF98ACCC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F50BFED-5546-330E-78F4-B386796E5148}"/>
              </a:ext>
            </a:extLst>
          </p:cNvPr>
          <p:cNvSpPr>
            <a:spLocks noGrp="1" noChangeArrowheads="1"/>
          </p:cNvSpPr>
          <p:nvPr>
            <p:ph type="sldNum" sz="quarter" idx="12"/>
          </p:nvPr>
        </p:nvSpPr>
        <p:spPr>
          <a:ln/>
        </p:spPr>
        <p:txBody>
          <a:bodyPr/>
          <a:lstStyle>
            <a:lvl1pPr>
              <a:defRPr/>
            </a:lvl1pPr>
          </a:lstStyle>
          <a:p>
            <a:pPr>
              <a:defRPr/>
            </a:pPr>
            <a:fld id="{379D5372-7493-40D4-9865-548FD2A6ABD9}" type="slidenum">
              <a:rPr lang="en-US" altLang="en-US"/>
              <a:pPr>
                <a:defRPr/>
              </a:pPr>
              <a:t>‹#›</a:t>
            </a:fld>
            <a:endParaRPr lang="en-US" altLang="en-US"/>
          </a:p>
        </p:txBody>
      </p:sp>
    </p:spTree>
    <p:extLst>
      <p:ext uri="{BB962C8B-B14F-4D97-AF65-F5344CB8AC3E}">
        <p14:creationId xmlns:p14="http://schemas.microsoft.com/office/powerpoint/2010/main" val="404075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D5FBB3B9-12D5-6C9F-AD5A-F5661B4D54E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6C057737-EF74-81EC-C694-0036935B4E7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3BB42092-0F2B-1E23-320D-A3A028CCF4F8}"/>
              </a:ext>
            </a:extLst>
          </p:cNvPr>
          <p:cNvSpPr>
            <a:spLocks noGrp="1" noChangeArrowheads="1"/>
          </p:cNvSpPr>
          <p:nvPr>
            <p:ph type="sldNum" sz="quarter" idx="12"/>
          </p:nvPr>
        </p:nvSpPr>
        <p:spPr>
          <a:ln/>
        </p:spPr>
        <p:txBody>
          <a:bodyPr/>
          <a:lstStyle>
            <a:lvl1pPr>
              <a:defRPr/>
            </a:lvl1pPr>
          </a:lstStyle>
          <a:p>
            <a:pPr>
              <a:defRPr/>
            </a:pPr>
            <a:fld id="{88D20A31-1454-473F-9641-D40261ADD9FC}" type="slidenum">
              <a:rPr lang="en-US" altLang="en-US"/>
              <a:pPr>
                <a:defRPr/>
              </a:pPr>
              <a:t>‹#›</a:t>
            </a:fld>
            <a:endParaRPr lang="en-US" altLang="en-US"/>
          </a:p>
        </p:txBody>
      </p:sp>
    </p:spTree>
    <p:extLst>
      <p:ext uri="{BB962C8B-B14F-4D97-AF65-F5344CB8AC3E}">
        <p14:creationId xmlns:p14="http://schemas.microsoft.com/office/powerpoint/2010/main" val="355397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0C17B294-FB5D-0ABB-AF31-59587F582EA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24AD651-8CDC-5946-1AA4-73028817F8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D0680AE-7FDC-1813-5E8A-6F7B2E465E6E}"/>
              </a:ext>
            </a:extLst>
          </p:cNvPr>
          <p:cNvSpPr>
            <a:spLocks noGrp="1" noChangeArrowheads="1"/>
          </p:cNvSpPr>
          <p:nvPr>
            <p:ph type="sldNum" sz="quarter" idx="12"/>
          </p:nvPr>
        </p:nvSpPr>
        <p:spPr>
          <a:ln/>
        </p:spPr>
        <p:txBody>
          <a:bodyPr/>
          <a:lstStyle>
            <a:lvl1pPr>
              <a:defRPr/>
            </a:lvl1pPr>
          </a:lstStyle>
          <a:p>
            <a:pPr>
              <a:defRPr/>
            </a:pPr>
            <a:fld id="{F464F364-FFF1-4D6C-9379-B41051A3FE52}" type="slidenum">
              <a:rPr lang="en-US" altLang="en-US"/>
              <a:pPr>
                <a:defRPr/>
              </a:pPr>
              <a:t>‹#›</a:t>
            </a:fld>
            <a:endParaRPr lang="en-US" altLang="en-US"/>
          </a:p>
        </p:txBody>
      </p:sp>
    </p:spTree>
    <p:extLst>
      <p:ext uri="{BB962C8B-B14F-4D97-AF65-F5344CB8AC3E}">
        <p14:creationId xmlns:p14="http://schemas.microsoft.com/office/powerpoint/2010/main" val="373203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119FF2-C287-CDD8-D4F3-2070FBC228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49CA492B-717C-EEDA-EBBB-616B5ABEA98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2F5B4390-5DF3-F4FF-021C-ADF001CB87C7}"/>
              </a:ext>
            </a:extLst>
          </p:cNvPr>
          <p:cNvSpPr>
            <a:spLocks noGrp="1" noChangeArrowheads="1"/>
          </p:cNvSpPr>
          <p:nvPr>
            <p:ph type="sldNum" sz="quarter" idx="12"/>
          </p:nvPr>
        </p:nvSpPr>
        <p:spPr>
          <a:ln/>
        </p:spPr>
        <p:txBody>
          <a:bodyPr/>
          <a:lstStyle>
            <a:lvl1pPr>
              <a:defRPr/>
            </a:lvl1pPr>
          </a:lstStyle>
          <a:p>
            <a:pPr>
              <a:defRPr/>
            </a:pPr>
            <a:fld id="{E3DFE1D3-5044-4760-AFCF-DE9B4DCF3537}" type="slidenum">
              <a:rPr lang="en-US" altLang="en-US"/>
              <a:pPr>
                <a:defRPr/>
              </a:pPr>
              <a:t>‹#›</a:t>
            </a:fld>
            <a:endParaRPr lang="en-US" altLang="en-US"/>
          </a:p>
        </p:txBody>
      </p:sp>
    </p:spTree>
    <p:extLst>
      <p:ext uri="{BB962C8B-B14F-4D97-AF65-F5344CB8AC3E}">
        <p14:creationId xmlns:p14="http://schemas.microsoft.com/office/powerpoint/2010/main" val="2969819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4">
            <a:extLst>
              <a:ext uri="{FF2B5EF4-FFF2-40B4-BE49-F238E27FC236}">
                <a16:creationId xmlns:a16="http://schemas.microsoft.com/office/drawing/2014/main" id="{DADDA190-5B73-9542-171D-31D7EBAB07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F984F50-BD4A-068D-3822-5CBDEE609C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6DC91E4-B90B-F6E6-B9AE-3F9632124E6B}"/>
              </a:ext>
            </a:extLst>
          </p:cNvPr>
          <p:cNvSpPr>
            <a:spLocks noGrp="1" noChangeArrowheads="1"/>
          </p:cNvSpPr>
          <p:nvPr>
            <p:ph type="sldNum" sz="quarter" idx="12"/>
          </p:nvPr>
        </p:nvSpPr>
        <p:spPr>
          <a:ln/>
        </p:spPr>
        <p:txBody>
          <a:bodyPr/>
          <a:lstStyle>
            <a:lvl1pPr>
              <a:defRPr/>
            </a:lvl1pPr>
          </a:lstStyle>
          <a:p>
            <a:pPr>
              <a:defRPr/>
            </a:pPr>
            <a:fld id="{8A546E7B-7437-4873-828E-AD41D5C7D716}" type="slidenum">
              <a:rPr lang="en-US" altLang="en-US"/>
              <a:pPr>
                <a:defRPr/>
              </a:pPr>
              <a:t>‹#›</a:t>
            </a:fld>
            <a:endParaRPr lang="en-US" altLang="en-US"/>
          </a:p>
        </p:txBody>
      </p:sp>
    </p:spTree>
    <p:extLst>
      <p:ext uri="{BB962C8B-B14F-4D97-AF65-F5344CB8AC3E}">
        <p14:creationId xmlns:p14="http://schemas.microsoft.com/office/powerpoint/2010/main" val="4261565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4">
            <a:extLst>
              <a:ext uri="{FF2B5EF4-FFF2-40B4-BE49-F238E27FC236}">
                <a16:creationId xmlns:a16="http://schemas.microsoft.com/office/drawing/2014/main" id="{6585513B-84E7-192D-F645-8747EA60E9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3FBDC45-19D6-4F6A-1D9B-1B897DD28E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062502E-1801-EAB6-B3DE-127D617F0530}"/>
              </a:ext>
            </a:extLst>
          </p:cNvPr>
          <p:cNvSpPr>
            <a:spLocks noGrp="1" noChangeArrowheads="1"/>
          </p:cNvSpPr>
          <p:nvPr>
            <p:ph type="sldNum" sz="quarter" idx="12"/>
          </p:nvPr>
        </p:nvSpPr>
        <p:spPr>
          <a:ln/>
        </p:spPr>
        <p:txBody>
          <a:bodyPr/>
          <a:lstStyle>
            <a:lvl1pPr>
              <a:defRPr/>
            </a:lvl1pPr>
          </a:lstStyle>
          <a:p>
            <a:pPr>
              <a:defRPr/>
            </a:pPr>
            <a:fld id="{D8E3CE31-9E63-4EC0-A97B-B6C730326B55}" type="slidenum">
              <a:rPr lang="en-US" altLang="en-US"/>
              <a:pPr>
                <a:defRPr/>
              </a:pPr>
              <a:t>‹#›</a:t>
            </a:fld>
            <a:endParaRPr lang="en-US" altLang="en-US"/>
          </a:p>
        </p:txBody>
      </p:sp>
    </p:spTree>
    <p:extLst>
      <p:ext uri="{BB962C8B-B14F-4D97-AF65-F5344CB8AC3E}">
        <p14:creationId xmlns:p14="http://schemas.microsoft.com/office/powerpoint/2010/main" val="22189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C77410A-538A-A204-32D4-B0311CD206B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6797E59-AAC8-BCCC-EE9C-A6A6F3B2B61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7E1B5AC-B08C-88C0-C7D5-9E7BAB246712}"/>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US" altLang="en-US"/>
          </a:p>
        </p:txBody>
      </p:sp>
      <p:sp>
        <p:nvSpPr>
          <p:cNvPr id="1029" name="Rectangle 5">
            <a:extLst>
              <a:ext uri="{FF2B5EF4-FFF2-40B4-BE49-F238E27FC236}">
                <a16:creationId xmlns:a16="http://schemas.microsoft.com/office/drawing/2014/main" id="{C16B8BB0-B568-BCC2-9BB3-840EC4DF4C4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ltLang="en-US"/>
          </a:p>
        </p:txBody>
      </p:sp>
      <p:sp>
        <p:nvSpPr>
          <p:cNvPr id="1030" name="Rectangle 6">
            <a:extLst>
              <a:ext uri="{FF2B5EF4-FFF2-40B4-BE49-F238E27FC236}">
                <a16:creationId xmlns:a16="http://schemas.microsoft.com/office/drawing/2014/main" id="{D9BEE1E5-09B7-4C0D-C7A4-036DF1F9E91D}"/>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DEA9389A-9840-4F9E-B457-09E09F42B0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20000"/>
        </a:spcBef>
        <a:spcAft>
          <a:spcPct val="20000"/>
        </a:spcAft>
        <a:defRPr sz="3600" b="1" kern="1200">
          <a:solidFill>
            <a:srgbClr val="FF0000"/>
          </a:solidFill>
          <a:latin typeface="+mj-lt"/>
          <a:ea typeface="+mj-ea"/>
          <a:cs typeface="+mj-cs"/>
        </a:defRPr>
      </a:lvl1pPr>
      <a:lvl2pPr algn="l" rtl="0" eaLnBrk="0" fontAlgn="base" hangingPunct="0">
        <a:spcBef>
          <a:spcPct val="20000"/>
        </a:spcBef>
        <a:spcAft>
          <a:spcPct val="20000"/>
        </a:spcAft>
        <a:defRPr sz="3600" b="1">
          <a:solidFill>
            <a:srgbClr val="FF0000"/>
          </a:solidFill>
          <a:latin typeface="Arial" panose="020B0604020202020204" pitchFamily="34" charset="0"/>
        </a:defRPr>
      </a:lvl2pPr>
      <a:lvl3pPr algn="l" rtl="0" eaLnBrk="0" fontAlgn="base" hangingPunct="0">
        <a:spcBef>
          <a:spcPct val="20000"/>
        </a:spcBef>
        <a:spcAft>
          <a:spcPct val="20000"/>
        </a:spcAft>
        <a:defRPr sz="3600" b="1">
          <a:solidFill>
            <a:srgbClr val="FF0000"/>
          </a:solidFill>
          <a:latin typeface="Arial" panose="020B0604020202020204" pitchFamily="34" charset="0"/>
        </a:defRPr>
      </a:lvl3pPr>
      <a:lvl4pPr algn="l" rtl="0" eaLnBrk="0" fontAlgn="base" hangingPunct="0">
        <a:spcBef>
          <a:spcPct val="20000"/>
        </a:spcBef>
        <a:spcAft>
          <a:spcPct val="20000"/>
        </a:spcAft>
        <a:defRPr sz="3600" b="1">
          <a:solidFill>
            <a:srgbClr val="FF0000"/>
          </a:solidFill>
          <a:latin typeface="Arial" panose="020B0604020202020204" pitchFamily="34" charset="0"/>
        </a:defRPr>
      </a:lvl4pPr>
      <a:lvl5pPr algn="l" rtl="0" eaLnBrk="0" fontAlgn="base" hangingPunct="0">
        <a:spcBef>
          <a:spcPct val="20000"/>
        </a:spcBef>
        <a:spcAft>
          <a:spcPct val="20000"/>
        </a:spcAft>
        <a:defRPr sz="3600" b="1">
          <a:solidFill>
            <a:srgbClr val="FF0000"/>
          </a:solidFill>
          <a:latin typeface="Arial" panose="020B0604020202020204" pitchFamily="34" charset="0"/>
        </a:defRPr>
      </a:lvl5pPr>
      <a:lvl6pPr marL="457200" algn="l" rtl="0" fontAlgn="base">
        <a:spcBef>
          <a:spcPct val="20000"/>
        </a:spcBef>
        <a:spcAft>
          <a:spcPct val="20000"/>
        </a:spcAft>
        <a:defRPr sz="3600" b="1">
          <a:solidFill>
            <a:srgbClr val="FF0000"/>
          </a:solidFill>
          <a:latin typeface="Arial" panose="020B0604020202020204" pitchFamily="34" charset="0"/>
        </a:defRPr>
      </a:lvl6pPr>
      <a:lvl7pPr marL="914400" algn="l" rtl="0" fontAlgn="base">
        <a:spcBef>
          <a:spcPct val="20000"/>
        </a:spcBef>
        <a:spcAft>
          <a:spcPct val="20000"/>
        </a:spcAft>
        <a:defRPr sz="3600" b="1">
          <a:solidFill>
            <a:srgbClr val="FF0000"/>
          </a:solidFill>
          <a:latin typeface="Arial" panose="020B0604020202020204" pitchFamily="34" charset="0"/>
        </a:defRPr>
      </a:lvl7pPr>
      <a:lvl8pPr marL="1371600" algn="l" rtl="0" fontAlgn="base">
        <a:spcBef>
          <a:spcPct val="20000"/>
        </a:spcBef>
        <a:spcAft>
          <a:spcPct val="20000"/>
        </a:spcAft>
        <a:defRPr sz="3600" b="1">
          <a:solidFill>
            <a:srgbClr val="FF0000"/>
          </a:solidFill>
          <a:latin typeface="Arial" panose="020B0604020202020204" pitchFamily="34" charset="0"/>
        </a:defRPr>
      </a:lvl8pPr>
      <a:lvl9pPr marL="1828800" algn="l" rtl="0" fontAlgn="base">
        <a:spcBef>
          <a:spcPct val="20000"/>
        </a:spcBef>
        <a:spcAft>
          <a:spcPct val="20000"/>
        </a:spcAft>
        <a:defRPr sz="3600" b="1">
          <a:solidFill>
            <a:srgbClr val="FF0000"/>
          </a:solidFill>
          <a:latin typeface="Arial" panose="020B0604020202020204" pitchFamily="34" charset="0"/>
        </a:defRPr>
      </a:lvl9pPr>
    </p:titleStyle>
    <p:bodyStyle>
      <a:lvl1pPr marL="342900" indent="-342900" algn="l" rtl="0" eaLnBrk="0" fontAlgn="base" hangingPunct="0">
        <a:spcBef>
          <a:spcPct val="20000"/>
        </a:spcBef>
        <a:spcAft>
          <a:spcPct val="20000"/>
        </a:spcAft>
        <a:buClr>
          <a:srgbClr val="FF0000"/>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20000"/>
        </a:spcAft>
        <a:buClr>
          <a:srgbClr val="FF0000"/>
        </a:buClr>
        <a:buFont typeface="Wingdings" panose="05000000000000000000" pitchFamily="2" charset="2"/>
        <a:buChar char="ü"/>
        <a:defRPr sz="2800" kern="1200">
          <a:solidFill>
            <a:schemeClr val="tx1"/>
          </a:solidFill>
          <a:latin typeface="+mn-lt"/>
          <a:ea typeface="+mn-ea"/>
          <a:cs typeface="+mn-cs"/>
        </a:defRPr>
      </a:lvl2pPr>
      <a:lvl3pPr marL="1143000" indent="-228600" algn="l" rtl="0" eaLnBrk="0" fontAlgn="base" hangingPunct="0">
        <a:spcBef>
          <a:spcPct val="20000"/>
        </a:spcBef>
        <a:spcAft>
          <a:spcPct val="2000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2000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20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png"/><Relationship Id="rId7" Type="http://schemas.openxmlformats.org/officeDocument/2006/relationships/image" Target="../media/image38.wmf"/><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wmf"/><Relationship Id="rId11" Type="http://schemas.openxmlformats.org/officeDocument/2006/relationships/image" Target="../media/image42.png"/><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6.wmf"/></Relationships>
</file>

<file path=ppt/slides/_rels/slide23.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wmf"/></Relationships>
</file>

<file path=ppt/slides/_rels/slide26.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7.xml"/><Relationship Id="rId5" Type="http://schemas.openxmlformats.org/officeDocument/2006/relationships/image" Target="../media/image58.wmf"/><Relationship Id="rId4" Type="http://schemas.openxmlformats.org/officeDocument/2006/relationships/image" Target="../media/image57.wmf"/></Relationships>
</file>

<file path=ppt/slides/_rels/slide28.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slideLayout" Target="../slideLayouts/slideLayout7.xml"/><Relationship Id="rId4" Type="http://schemas.openxmlformats.org/officeDocument/2006/relationships/image" Target="../media/image61.wmf"/></Relationships>
</file>

<file path=ppt/slides/_rels/slide29.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74.wmf"/><Relationship Id="rId7" Type="http://schemas.openxmlformats.org/officeDocument/2006/relationships/image" Target="../media/image78.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7.wmf"/><Relationship Id="rId11" Type="http://schemas.openxmlformats.org/officeDocument/2006/relationships/image" Target="../media/image82.png"/><Relationship Id="rId5" Type="http://schemas.openxmlformats.org/officeDocument/2006/relationships/image" Target="../media/image76.wmf"/><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wmf"/></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png"/></Relationships>
</file>

<file path=ppt/slides/_rels/slide38.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wmf"/></Relationships>
</file>

<file path=ppt/slides/_rels/slide39.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wmf"/></Relationships>
</file>

<file path=ppt/slides/_rels/slide42.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0.wmf"/></Relationships>
</file>

<file path=ppt/slides/_rels/slide4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slides/_rels/slide45.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7.wmf"/><Relationship Id="rId4" Type="http://schemas.openxmlformats.org/officeDocument/2006/relationships/image" Target="../media/image106.wmf"/></Relationships>
</file>

<file path=ppt/slides/_rels/slide46.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9.wmf"/></Relationships>
</file>

<file path=ppt/slides/_rels/slide47.x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12.wmf"/><Relationship Id="rId4" Type="http://schemas.openxmlformats.org/officeDocument/2006/relationships/image" Target="../media/image111.wmf"/></Relationships>
</file>

<file path=ppt/slides/_rels/slide48.x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1.png"/><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image" Target="../media/image35.wmf"/></Relationships>
</file>

<file path=ppt/slides/_rels/slide5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wmf"/><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wm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7D9AD426-7E03-8209-ADF4-F61CD73EDC0F}"/>
              </a:ext>
            </a:extLst>
          </p:cNvPr>
          <p:cNvSpPr>
            <a:spLocks noGrp="1" noChangeArrowheads="1"/>
          </p:cNvSpPr>
          <p:nvPr>
            <p:ph type="ctrTitle"/>
          </p:nvPr>
        </p:nvSpPr>
        <p:spPr>
          <a:xfrm>
            <a:off x="762000" y="2133600"/>
            <a:ext cx="7620000" cy="2057400"/>
          </a:xfrm>
        </p:spPr>
        <p:txBody>
          <a:bodyPr anchor="ctr"/>
          <a:lstStyle/>
          <a:p>
            <a:pPr eaLnBrk="1" hangingPunct="1"/>
            <a:r>
              <a:rPr lang="en-US" altLang="en-US" sz="4400">
                <a:solidFill>
                  <a:schemeClr val="tx1"/>
                </a:solidFill>
              </a:rPr>
              <a:t>Chapter </a:t>
            </a:r>
            <a:r>
              <a:rPr lang="tr-TR" altLang="en-US" sz="4400">
                <a:solidFill>
                  <a:schemeClr val="tx1"/>
                </a:solidFill>
              </a:rPr>
              <a:t>2</a:t>
            </a:r>
            <a:br>
              <a:rPr lang="en-US" altLang="en-US" sz="4400" b="0"/>
            </a:br>
            <a:r>
              <a:rPr lang="tr-TR" altLang="en-US" sz="4400"/>
              <a:t>PROPERTIES OF FLUIDS</a:t>
            </a:r>
            <a:endParaRPr lang="en-US" altLang="en-US" sz="4400"/>
          </a:p>
        </p:txBody>
      </p:sp>
      <p:sp>
        <p:nvSpPr>
          <p:cNvPr id="15363" name="Rectangle 4">
            <a:extLst>
              <a:ext uri="{FF2B5EF4-FFF2-40B4-BE49-F238E27FC236}">
                <a16:creationId xmlns:a16="http://schemas.microsoft.com/office/drawing/2014/main" id="{B3A06928-EFFB-5054-8399-B5DC1EAFFA8B}"/>
              </a:ext>
            </a:extLst>
          </p:cNvPr>
          <p:cNvSpPr>
            <a:spLocks noChangeArrowheads="1"/>
          </p:cNvSpPr>
          <p:nvPr/>
        </p:nvSpPr>
        <p:spPr bwMode="auto">
          <a:xfrm>
            <a:off x="1012825" y="6202363"/>
            <a:ext cx="7064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200">
                <a:cs typeface="Times New Roman" panose="02020603050405020304" pitchFamily="18" charset="0"/>
              </a:rPr>
              <a:t>Copyright © The McGraw-Hill Companies, Inc. Permission required for reproduction or display.</a:t>
            </a:r>
          </a:p>
        </p:txBody>
      </p:sp>
      <p:sp>
        <p:nvSpPr>
          <p:cNvPr id="15364" name="Rectangle 6">
            <a:extLst>
              <a:ext uri="{FF2B5EF4-FFF2-40B4-BE49-F238E27FC236}">
                <a16:creationId xmlns:a16="http://schemas.microsoft.com/office/drawing/2014/main" id="{F87156B8-FB59-B236-5944-176D4C41E5E1}"/>
              </a:ext>
            </a:extLst>
          </p:cNvPr>
          <p:cNvSpPr>
            <a:spLocks noChangeArrowheads="1"/>
          </p:cNvSpPr>
          <p:nvPr/>
        </p:nvSpPr>
        <p:spPr bwMode="auto">
          <a:xfrm>
            <a:off x="889000" y="381000"/>
            <a:ext cx="73406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ctr" eaLnBrk="1" hangingPunct="1">
              <a:spcBef>
                <a:spcPct val="0"/>
              </a:spcBef>
              <a:spcAft>
                <a:spcPct val="0"/>
              </a:spcAft>
              <a:buClrTx/>
              <a:buFontTx/>
              <a:buNone/>
            </a:pPr>
            <a:r>
              <a:rPr lang="en-US" altLang="en-US" sz="2400">
                <a:solidFill>
                  <a:schemeClr val="bg2"/>
                </a:solidFill>
              </a:rPr>
              <a:t>Fluid Mechanics: Fundamentals and Applications</a:t>
            </a:r>
            <a:endParaRPr lang="tr-TR" altLang="en-US" sz="2400">
              <a:solidFill>
                <a:schemeClr val="bg2"/>
              </a:solidFill>
            </a:endParaRPr>
          </a:p>
          <a:p>
            <a:pPr algn="ctr" eaLnBrk="1" hangingPunct="1">
              <a:spcBef>
                <a:spcPct val="0"/>
              </a:spcBef>
              <a:spcAft>
                <a:spcPct val="0"/>
              </a:spcAft>
              <a:buClrTx/>
              <a:buFontTx/>
              <a:buNone/>
            </a:pPr>
            <a:r>
              <a:rPr lang="tr-TR" altLang="en-US" sz="2200">
                <a:solidFill>
                  <a:schemeClr val="bg2"/>
                </a:solidFill>
              </a:rPr>
              <a:t>2nd EDITION IN SI UNITS</a:t>
            </a:r>
            <a:br>
              <a:rPr lang="en-US" altLang="en-US" sz="2400">
                <a:solidFill>
                  <a:schemeClr val="bg2"/>
                </a:solidFill>
              </a:rPr>
            </a:br>
            <a:r>
              <a:rPr lang="en-US" altLang="en-US" sz="2000">
                <a:solidFill>
                  <a:schemeClr val="bg2"/>
                </a:solidFill>
              </a:rPr>
              <a:t>Yunus A. Cengel, John M. Cimbala</a:t>
            </a:r>
          </a:p>
          <a:p>
            <a:pPr algn="ctr" eaLnBrk="1" hangingPunct="1">
              <a:spcBef>
                <a:spcPct val="0"/>
              </a:spcBef>
              <a:spcAft>
                <a:spcPct val="0"/>
              </a:spcAft>
              <a:buClrTx/>
              <a:buFontTx/>
              <a:buNone/>
            </a:pPr>
            <a:r>
              <a:rPr lang="en-US" altLang="en-US" sz="2000">
                <a:solidFill>
                  <a:schemeClr val="bg2"/>
                </a:solidFill>
              </a:rPr>
              <a:t>McGraw-Hill, 2010</a:t>
            </a:r>
            <a:endParaRPr lang="tr-TR" altLang="en-US" sz="1800"/>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3">
            <a:extLst>
              <a:ext uri="{FF2B5EF4-FFF2-40B4-BE49-F238E27FC236}">
                <a16:creationId xmlns:a16="http://schemas.microsoft.com/office/drawing/2014/main" id="{F93127E5-732A-5B67-8B7D-7C2997962A3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9BCC0C56-8900-4B4E-BCA7-D70498E8555B}" type="slidenum">
              <a:rPr lang="en-US" altLang="en-US" sz="1400" smtClean="0"/>
              <a:pPr>
                <a:spcBef>
                  <a:spcPct val="0"/>
                </a:spcBef>
                <a:spcAft>
                  <a:spcPct val="0"/>
                </a:spcAft>
                <a:buClrTx/>
                <a:buFontTx/>
                <a:buNone/>
              </a:pPr>
              <a:t>10</a:t>
            </a:fld>
            <a:endParaRPr lang="en-US" altLang="en-US" sz="1400"/>
          </a:p>
        </p:txBody>
      </p:sp>
      <p:pic>
        <p:nvPicPr>
          <p:cNvPr id="26626" name="Picture 10">
            <a:extLst>
              <a:ext uri="{FF2B5EF4-FFF2-40B4-BE49-F238E27FC236}">
                <a16:creationId xmlns:a16="http://schemas.microsoft.com/office/drawing/2014/main" id="{60A4218F-4A1C-19D1-BD16-15354AF9F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4267200" cy="36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Rectangle 11">
            <a:extLst>
              <a:ext uri="{FF2B5EF4-FFF2-40B4-BE49-F238E27FC236}">
                <a16:creationId xmlns:a16="http://schemas.microsoft.com/office/drawing/2014/main" id="{F08FDA01-A5E3-339C-F921-9A51AAC57261}"/>
              </a:ext>
            </a:extLst>
          </p:cNvPr>
          <p:cNvSpPr>
            <a:spLocks noChangeArrowheads="1"/>
          </p:cNvSpPr>
          <p:nvPr/>
        </p:nvSpPr>
        <p:spPr bwMode="auto">
          <a:xfrm>
            <a:off x="228600" y="4343400"/>
            <a:ext cx="4038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chemeClr val="accent2"/>
                </a:solidFill>
              </a:rPr>
              <a:t>Air behaves as an ideal gas, even</a:t>
            </a:r>
            <a:r>
              <a:rPr lang="tr-TR" altLang="en-US" sz="1800" b="0">
                <a:solidFill>
                  <a:schemeClr val="accent2"/>
                </a:solidFill>
              </a:rPr>
              <a:t> </a:t>
            </a:r>
            <a:r>
              <a:rPr lang="en-US" altLang="en-US" sz="1800" b="0">
                <a:solidFill>
                  <a:schemeClr val="accent2"/>
                </a:solidFill>
              </a:rPr>
              <a:t>at very high speeds. In this schlieren</a:t>
            </a:r>
            <a:r>
              <a:rPr lang="tr-TR" altLang="en-US" sz="1800" b="0">
                <a:solidFill>
                  <a:schemeClr val="accent2"/>
                </a:solidFill>
              </a:rPr>
              <a:t> </a:t>
            </a:r>
            <a:r>
              <a:rPr lang="en-US" altLang="en-US" sz="1800" b="0">
                <a:solidFill>
                  <a:schemeClr val="accent2"/>
                </a:solidFill>
              </a:rPr>
              <a:t>image, a bullet traveling at about</a:t>
            </a:r>
            <a:r>
              <a:rPr lang="tr-TR" altLang="en-US" sz="1800" b="0">
                <a:solidFill>
                  <a:schemeClr val="accent2"/>
                </a:solidFill>
              </a:rPr>
              <a:t> </a:t>
            </a:r>
            <a:r>
              <a:rPr lang="en-US" altLang="en-US" sz="1800" b="0">
                <a:solidFill>
                  <a:schemeClr val="accent2"/>
                </a:solidFill>
              </a:rPr>
              <a:t>the speed of sound bursts through</a:t>
            </a:r>
            <a:r>
              <a:rPr lang="tr-TR" altLang="en-US" sz="1800" b="0">
                <a:solidFill>
                  <a:schemeClr val="accent2"/>
                </a:solidFill>
              </a:rPr>
              <a:t> </a:t>
            </a:r>
            <a:r>
              <a:rPr lang="en-US" altLang="en-US" sz="1800" b="0">
                <a:solidFill>
                  <a:schemeClr val="accent2"/>
                </a:solidFill>
              </a:rPr>
              <a:t>both sides of a balloon, forming two</a:t>
            </a:r>
            <a:r>
              <a:rPr lang="tr-TR" altLang="en-US" sz="1800" b="0">
                <a:solidFill>
                  <a:schemeClr val="accent2"/>
                </a:solidFill>
              </a:rPr>
              <a:t> </a:t>
            </a:r>
            <a:r>
              <a:rPr lang="en-US" altLang="en-US" sz="1800" b="0">
                <a:solidFill>
                  <a:schemeClr val="accent2"/>
                </a:solidFill>
              </a:rPr>
              <a:t>expanding shock waves. The turbulent</a:t>
            </a:r>
            <a:r>
              <a:rPr lang="tr-TR" altLang="en-US" sz="1800" b="0">
                <a:solidFill>
                  <a:schemeClr val="accent2"/>
                </a:solidFill>
              </a:rPr>
              <a:t> </a:t>
            </a:r>
            <a:r>
              <a:rPr lang="en-US" altLang="en-US" sz="1800" b="0">
                <a:solidFill>
                  <a:schemeClr val="accent2"/>
                </a:solidFill>
              </a:rPr>
              <a:t>wake of the bullet is also visible.</a:t>
            </a:r>
          </a:p>
        </p:txBody>
      </p:sp>
      <p:pic>
        <p:nvPicPr>
          <p:cNvPr id="206860" name="Rectangle 12">
            <a:extLst>
              <a:ext uri="{FF2B5EF4-FFF2-40B4-BE49-F238E27FC236}">
                <a16:creationId xmlns:a16="http://schemas.microsoft.com/office/drawing/2014/main" id="{95D9AD66-0386-0A45-2EA1-491B87AD032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800" y="431800"/>
            <a:ext cx="4724400" cy="575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1">
            <a:extLst>
              <a:ext uri="{FF2B5EF4-FFF2-40B4-BE49-F238E27FC236}">
                <a16:creationId xmlns:a16="http://schemas.microsoft.com/office/drawing/2014/main" id="{4C67608A-802C-ED61-7747-C57EB78EE68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2F7E068E-0FA4-4441-9660-B07E2F173A5B}" type="slidenum">
              <a:rPr lang="en-US" altLang="en-US" sz="1400" smtClean="0"/>
              <a:pPr>
                <a:spcBef>
                  <a:spcPct val="0"/>
                </a:spcBef>
                <a:spcAft>
                  <a:spcPct val="0"/>
                </a:spcAft>
                <a:buClrTx/>
                <a:buFontTx/>
                <a:buNone/>
              </a:pPr>
              <a:t>11</a:t>
            </a:fld>
            <a:endParaRPr lang="en-US" altLang="en-US" sz="1400"/>
          </a:p>
        </p:txBody>
      </p:sp>
      <p:sp>
        <p:nvSpPr>
          <p:cNvPr id="4" name="TextBox 3">
            <a:extLst>
              <a:ext uri="{FF2B5EF4-FFF2-40B4-BE49-F238E27FC236}">
                <a16:creationId xmlns:a16="http://schemas.microsoft.com/office/drawing/2014/main" id="{B791EB99-91EA-44B2-56E9-1231956B336A}"/>
              </a:ext>
            </a:extLst>
          </p:cNvPr>
          <p:cNvSpPr txBox="1"/>
          <p:nvPr/>
        </p:nvSpPr>
        <p:spPr>
          <a:xfrm>
            <a:off x="457200" y="533400"/>
            <a:ext cx="6400800" cy="369332"/>
          </a:xfrm>
          <a:prstGeom prst="rect">
            <a:avLst/>
          </a:prstGeom>
          <a:noFill/>
        </p:spPr>
        <p:txBody>
          <a:bodyPr>
            <a:spAutoFit/>
          </a:bodyPr>
          <a:lstStyle/>
          <a:p>
            <a:pPr eaLnBrk="1" hangingPunct="1">
              <a:defRPr/>
            </a:pPr>
            <a:r>
              <a:rPr lang="en-US" altLang="en-US" b="0" dirty="0">
                <a:solidFill>
                  <a:schemeClr val="accent2"/>
                </a:solidFill>
                <a:highlight>
                  <a:srgbClr val="FFFF00"/>
                </a:highlight>
              </a:rPr>
              <a:t>Air behaves as an ideal gas, even</a:t>
            </a:r>
            <a:r>
              <a:rPr lang="tr-TR" altLang="en-US" b="0" dirty="0">
                <a:solidFill>
                  <a:schemeClr val="accent2"/>
                </a:solidFill>
                <a:highlight>
                  <a:srgbClr val="FFFF00"/>
                </a:highlight>
              </a:rPr>
              <a:t> </a:t>
            </a:r>
            <a:r>
              <a:rPr lang="en-US" altLang="en-US" b="0" dirty="0">
                <a:solidFill>
                  <a:schemeClr val="accent2"/>
                </a:solidFill>
                <a:highlight>
                  <a:srgbClr val="FFFF00"/>
                </a:highlight>
              </a:rPr>
              <a:t>at very high speeds</a:t>
            </a:r>
            <a:endParaRPr lang="en-US" dirty="0">
              <a:highlight>
                <a:srgbClr val="FFFF00"/>
              </a:highlight>
            </a:endParaRPr>
          </a:p>
        </p:txBody>
      </p:sp>
      <p:sp>
        <p:nvSpPr>
          <p:cNvPr id="27651" name="TextBox 5">
            <a:extLst>
              <a:ext uri="{FF2B5EF4-FFF2-40B4-BE49-F238E27FC236}">
                <a16:creationId xmlns:a16="http://schemas.microsoft.com/office/drawing/2014/main" id="{157B8204-05DF-9A1D-783F-3D57F5BA4640}"/>
              </a:ext>
            </a:extLst>
          </p:cNvPr>
          <p:cNvSpPr txBox="1">
            <a:spLocks noChangeArrowheads="1"/>
          </p:cNvSpPr>
          <p:nvPr/>
        </p:nvSpPr>
        <p:spPr bwMode="auto">
          <a:xfrm>
            <a:off x="304800" y="1143000"/>
            <a:ext cx="70104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lnSpc>
                <a:spcPct val="150000"/>
              </a:lnSpc>
              <a:spcBef>
                <a:spcPct val="15000"/>
              </a:spcBef>
              <a:spcAft>
                <a:spcPct val="15000"/>
              </a:spcAft>
              <a:buClrTx/>
              <a:buFontTx/>
              <a:buNone/>
            </a:pPr>
            <a:r>
              <a:rPr lang="en-US" altLang="en-US" sz="2400" b="0">
                <a:solidFill>
                  <a:srgbClr val="CC00CC"/>
                </a:solidFill>
              </a:rPr>
              <a:t>In the range of practical interest, many</a:t>
            </a:r>
            <a:r>
              <a:rPr lang="tr-TR" altLang="en-US" sz="2400" b="0">
                <a:solidFill>
                  <a:srgbClr val="CC00CC"/>
                </a:solidFill>
              </a:rPr>
              <a:t> </a:t>
            </a:r>
            <a:r>
              <a:rPr lang="en-US" altLang="en-US" sz="2400" b="0">
                <a:solidFill>
                  <a:srgbClr val="CC00CC"/>
                </a:solidFill>
              </a:rPr>
              <a:t>familiar gases such as air, nitrogen, oxygen, hydrogen, helium, argon, neon,</a:t>
            </a:r>
            <a:r>
              <a:rPr lang="tr-TR" altLang="en-US" sz="2400" b="0">
                <a:solidFill>
                  <a:srgbClr val="CC00CC"/>
                </a:solidFill>
              </a:rPr>
              <a:t> </a:t>
            </a:r>
            <a:r>
              <a:rPr lang="en-US" altLang="en-US" sz="2400" b="0">
                <a:solidFill>
                  <a:srgbClr val="CC00CC"/>
                </a:solidFill>
              </a:rPr>
              <a:t>and krypton and even heavier gases such as carbon dioxide can be treated as</a:t>
            </a:r>
            <a:r>
              <a:rPr lang="tr-TR" altLang="en-US" sz="2400" b="0">
                <a:solidFill>
                  <a:srgbClr val="CC00CC"/>
                </a:solidFill>
              </a:rPr>
              <a:t> </a:t>
            </a:r>
            <a:r>
              <a:rPr lang="en-US" altLang="en-US" sz="2400" b="0">
                <a:solidFill>
                  <a:srgbClr val="CC00CC"/>
                </a:solidFill>
              </a:rPr>
              <a:t>ideal gases with negligible error.</a:t>
            </a:r>
            <a:r>
              <a:rPr lang="en-US" altLang="en-US" sz="2400" b="0"/>
              <a:t> </a:t>
            </a:r>
            <a:endParaRPr lang="tr-TR" altLang="en-US" sz="2400" b="0"/>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3">
            <a:extLst>
              <a:ext uri="{FF2B5EF4-FFF2-40B4-BE49-F238E27FC236}">
                <a16:creationId xmlns:a16="http://schemas.microsoft.com/office/drawing/2014/main" id="{F22979F5-0F2E-E57D-417B-835545A67E1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E409D101-6F31-486E-850A-E37792294E22}" type="slidenum">
              <a:rPr lang="en-US" altLang="en-US" sz="1400" smtClean="0"/>
              <a:pPr>
                <a:spcBef>
                  <a:spcPct val="0"/>
                </a:spcBef>
                <a:spcAft>
                  <a:spcPct val="0"/>
                </a:spcAft>
                <a:buClrTx/>
                <a:buFontTx/>
                <a:buNone/>
              </a:pPr>
              <a:t>12</a:t>
            </a:fld>
            <a:endParaRPr lang="en-US" altLang="en-US" sz="1400"/>
          </a:p>
        </p:txBody>
      </p:sp>
      <p:pic>
        <p:nvPicPr>
          <p:cNvPr id="28674" name="Picture 2">
            <a:extLst>
              <a:ext uri="{FF2B5EF4-FFF2-40B4-BE49-F238E27FC236}">
                <a16:creationId xmlns:a16="http://schemas.microsoft.com/office/drawing/2014/main" id="{1D620FA7-7FD3-7E8C-3B6C-BAAA71CB2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7278688"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4">
            <a:extLst>
              <a:ext uri="{FF2B5EF4-FFF2-40B4-BE49-F238E27FC236}">
                <a16:creationId xmlns:a16="http://schemas.microsoft.com/office/drawing/2014/main" id="{049EFDDE-1DA6-7863-1769-0062F435C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33800"/>
            <a:ext cx="2554288"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a:extLst>
              <a:ext uri="{FF2B5EF4-FFF2-40B4-BE49-F238E27FC236}">
                <a16:creationId xmlns:a16="http://schemas.microsoft.com/office/drawing/2014/main" id="{0B4C11EE-342B-3BE3-5C13-D10DF363A76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7E765E56-801E-41B4-AEB4-C3AD58591992}" type="slidenum">
              <a:rPr lang="en-US" altLang="en-US" sz="1400" smtClean="0"/>
              <a:pPr>
                <a:spcBef>
                  <a:spcPct val="0"/>
                </a:spcBef>
                <a:spcAft>
                  <a:spcPct val="0"/>
                </a:spcAft>
                <a:buClrTx/>
                <a:buFontTx/>
                <a:buNone/>
              </a:pPr>
              <a:t>13</a:t>
            </a:fld>
            <a:endParaRPr lang="en-US" altLang="en-US" sz="1400"/>
          </a:p>
        </p:txBody>
      </p:sp>
      <p:sp>
        <p:nvSpPr>
          <p:cNvPr id="29698" name="Rectangle 2">
            <a:extLst>
              <a:ext uri="{FF2B5EF4-FFF2-40B4-BE49-F238E27FC236}">
                <a16:creationId xmlns:a16="http://schemas.microsoft.com/office/drawing/2014/main" id="{B5FF8BE8-9F7B-EC6E-FD0B-65EE62A555EE}"/>
              </a:ext>
            </a:extLst>
          </p:cNvPr>
          <p:cNvSpPr>
            <a:spLocks noChangeArrowheads="1"/>
          </p:cNvSpPr>
          <p:nvPr/>
        </p:nvSpPr>
        <p:spPr bwMode="auto">
          <a:xfrm>
            <a:off x="228600" y="284163"/>
            <a:ext cx="8718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a:solidFill>
                  <a:srgbClr val="FF3300"/>
                </a:solidFill>
              </a:rPr>
              <a:t>2</a:t>
            </a:r>
            <a:r>
              <a:rPr lang="en-US" altLang="en-US">
                <a:solidFill>
                  <a:srgbClr val="FF3300"/>
                </a:solidFill>
              </a:rPr>
              <a:t>–</a:t>
            </a:r>
            <a:r>
              <a:rPr lang="tr-TR" altLang="en-US">
                <a:solidFill>
                  <a:srgbClr val="FF3300"/>
                </a:solidFill>
              </a:rPr>
              <a:t>3</a:t>
            </a:r>
            <a:r>
              <a:rPr lang="en-US" altLang="en-US">
                <a:solidFill>
                  <a:srgbClr val="FF3300"/>
                </a:solidFill>
              </a:rPr>
              <a:t> </a:t>
            </a:r>
            <a:r>
              <a:rPr lang="en-US" altLang="en-US" b="0">
                <a:solidFill>
                  <a:srgbClr val="FF3300"/>
                </a:solidFill>
              </a:rPr>
              <a:t>■</a:t>
            </a:r>
            <a:r>
              <a:rPr lang="tr-TR" altLang="en-US"/>
              <a:t> </a:t>
            </a:r>
            <a:r>
              <a:rPr lang="en-US" altLang="en-US">
                <a:solidFill>
                  <a:srgbClr val="FF0000"/>
                </a:solidFill>
              </a:rPr>
              <a:t>VAPOR PRESSURE AND CAVITATION</a:t>
            </a:r>
          </a:p>
        </p:txBody>
      </p:sp>
      <p:pic>
        <p:nvPicPr>
          <p:cNvPr id="207875" name="Rectangle 3">
            <a:extLst>
              <a:ext uri="{FF2B5EF4-FFF2-40B4-BE49-F238E27FC236}">
                <a16:creationId xmlns:a16="http://schemas.microsoft.com/office/drawing/2014/main" id="{9E45B9F5-74B2-D725-BEA6-082E63A4D3B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39800"/>
            <a:ext cx="7696200" cy="572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a:extLst>
              <a:ext uri="{FF2B5EF4-FFF2-40B4-BE49-F238E27FC236}">
                <a16:creationId xmlns:a16="http://schemas.microsoft.com/office/drawing/2014/main" id="{333F6460-D686-EB15-1350-B43C9F5812B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236FE2E6-FA3C-49B6-AE91-F291647241F3}" type="slidenum">
              <a:rPr lang="en-US" altLang="en-US" sz="1400" smtClean="0"/>
              <a:pPr>
                <a:spcBef>
                  <a:spcPct val="0"/>
                </a:spcBef>
                <a:spcAft>
                  <a:spcPct val="0"/>
                </a:spcAft>
                <a:buClrTx/>
                <a:buFontTx/>
                <a:buNone/>
              </a:pPr>
              <a:t>14</a:t>
            </a:fld>
            <a:endParaRPr lang="en-US" altLang="en-US" sz="1400"/>
          </a:p>
        </p:txBody>
      </p:sp>
      <p:pic>
        <p:nvPicPr>
          <p:cNvPr id="31746" name="Picture 2">
            <a:extLst>
              <a:ext uri="{FF2B5EF4-FFF2-40B4-BE49-F238E27FC236}">
                <a16:creationId xmlns:a16="http://schemas.microsoft.com/office/drawing/2014/main" id="{0AA37FDA-D64B-799E-0DE6-E10B7C823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4489450" cy="2778125"/>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3">
            <a:extLst>
              <a:ext uri="{FF2B5EF4-FFF2-40B4-BE49-F238E27FC236}">
                <a16:creationId xmlns:a16="http://schemas.microsoft.com/office/drawing/2014/main" id="{DE13FB2D-A9BE-9461-4120-B0CC146D0E33}"/>
              </a:ext>
            </a:extLst>
          </p:cNvPr>
          <p:cNvSpPr>
            <a:spLocks noChangeArrowheads="1"/>
          </p:cNvSpPr>
          <p:nvPr/>
        </p:nvSpPr>
        <p:spPr bwMode="auto">
          <a:xfrm>
            <a:off x="457200" y="3429000"/>
            <a:ext cx="4572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chemeClr val="accent2"/>
                </a:solidFill>
              </a:rPr>
              <a:t>The vapor pressure (saturation</a:t>
            </a:r>
          </a:p>
          <a:p>
            <a:pPr eaLnBrk="1" hangingPunct="1">
              <a:spcBef>
                <a:spcPct val="0"/>
              </a:spcBef>
              <a:spcAft>
                <a:spcPct val="0"/>
              </a:spcAft>
              <a:buClrTx/>
              <a:buFontTx/>
              <a:buNone/>
            </a:pPr>
            <a:r>
              <a:rPr lang="en-US" altLang="en-US" sz="2000" b="0">
                <a:solidFill>
                  <a:schemeClr val="accent2"/>
                </a:solidFill>
              </a:rPr>
              <a:t>pressure) of a pure substance (e.g.,</a:t>
            </a:r>
          </a:p>
          <a:p>
            <a:pPr eaLnBrk="1" hangingPunct="1">
              <a:spcBef>
                <a:spcPct val="0"/>
              </a:spcBef>
              <a:spcAft>
                <a:spcPct val="0"/>
              </a:spcAft>
              <a:buClrTx/>
              <a:buFontTx/>
              <a:buNone/>
            </a:pPr>
            <a:r>
              <a:rPr lang="en-US" altLang="en-US" sz="2000" b="0">
                <a:solidFill>
                  <a:schemeClr val="accent2"/>
                </a:solidFill>
              </a:rPr>
              <a:t>water) is the pressure exerted by its</a:t>
            </a:r>
          </a:p>
          <a:p>
            <a:pPr eaLnBrk="1" hangingPunct="1">
              <a:spcBef>
                <a:spcPct val="0"/>
              </a:spcBef>
              <a:spcAft>
                <a:spcPct val="0"/>
              </a:spcAft>
              <a:buClrTx/>
              <a:buFontTx/>
              <a:buNone/>
            </a:pPr>
            <a:r>
              <a:rPr lang="en-US" altLang="en-US" sz="2000" b="0">
                <a:solidFill>
                  <a:schemeClr val="accent2"/>
                </a:solidFill>
              </a:rPr>
              <a:t>vapor molecules when the system is in</a:t>
            </a:r>
          </a:p>
          <a:p>
            <a:pPr eaLnBrk="1" hangingPunct="1">
              <a:spcBef>
                <a:spcPct val="0"/>
              </a:spcBef>
              <a:spcAft>
                <a:spcPct val="0"/>
              </a:spcAft>
              <a:buClrTx/>
              <a:buFontTx/>
              <a:buNone/>
            </a:pPr>
            <a:r>
              <a:rPr lang="en-US" altLang="en-US" sz="2000" b="0">
                <a:solidFill>
                  <a:schemeClr val="accent2"/>
                </a:solidFill>
              </a:rPr>
              <a:t>phase equilibrium with its liquid</a:t>
            </a:r>
          </a:p>
          <a:p>
            <a:pPr eaLnBrk="1" hangingPunct="1">
              <a:spcBef>
                <a:spcPct val="0"/>
              </a:spcBef>
              <a:spcAft>
                <a:spcPct val="0"/>
              </a:spcAft>
              <a:buClrTx/>
              <a:buFontTx/>
              <a:buNone/>
            </a:pPr>
            <a:r>
              <a:rPr lang="en-US" altLang="en-US" sz="2000" b="0">
                <a:solidFill>
                  <a:schemeClr val="accent2"/>
                </a:solidFill>
              </a:rPr>
              <a:t>molecules at a given temperature.</a:t>
            </a:r>
          </a:p>
        </p:txBody>
      </p:sp>
      <p:pic>
        <p:nvPicPr>
          <p:cNvPr id="31748" name="Picture 4">
            <a:extLst>
              <a:ext uri="{FF2B5EF4-FFF2-40B4-BE49-F238E27FC236}">
                <a16:creationId xmlns:a16="http://schemas.microsoft.com/office/drawing/2014/main" id="{2A1E3126-1D4D-6ABE-047D-1AD0A7155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609600"/>
            <a:ext cx="3087688" cy="5562600"/>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3">
            <a:extLst>
              <a:ext uri="{FF2B5EF4-FFF2-40B4-BE49-F238E27FC236}">
                <a16:creationId xmlns:a16="http://schemas.microsoft.com/office/drawing/2014/main" id="{F1694E33-BEFA-8839-E418-A1156637135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B5585783-6D44-435E-9718-5F42508F5F99}" type="slidenum">
              <a:rPr lang="en-US" altLang="en-US" sz="1400" smtClean="0"/>
              <a:pPr>
                <a:spcBef>
                  <a:spcPct val="0"/>
                </a:spcBef>
                <a:spcAft>
                  <a:spcPct val="0"/>
                </a:spcAft>
                <a:buClrTx/>
                <a:buFontTx/>
                <a:buNone/>
              </a:pPr>
              <a:t>15</a:t>
            </a:fld>
            <a:endParaRPr lang="en-US" altLang="en-US" sz="1400"/>
          </a:p>
        </p:txBody>
      </p:sp>
      <p:pic>
        <p:nvPicPr>
          <p:cNvPr id="209922" name="Rectangle 2">
            <a:extLst>
              <a:ext uri="{FF2B5EF4-FFF2-40B4-BE49-F238E27FC236}">
                <a16:creationId xmlns:a16="http://schemas.microsoft.com/office/drawing/2014/main" id="{B9445C40-2BAE-00CB-9D12-BFCC659D76C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342900"/>
            <a:ext cx="4025900" cy="6210300"/>
          </a:xfrm>
          <a:prstGeom prst="rect">
            <a:avLst/>
          </a:prstGeom>
          <a:noFill/>
          <a:extLst>
            <a:ext uri="{909E8E84-426E-40DD-AFC4-6F175D3DCCD1}">
              <a14:hiddenFill xmlns:a14="http://schemas.microsoft.com/office/drawing/2010/main">
                <a:solidFill>
                  <a:srgbClr val="FFFFFF"/>
                </a:solidFill>
              </a14:hiddenFill>
            </a:ext>
          </a:extLst>
        </p:spPr>
      </p:pic>
      <p:sp>
        <p:nvSpPr>
          <p:cNvPr id="32772" name="Rectangle 4">
            <a:extLst>
              <a:ext uri="{FF2B5EF4-FFF2-40B4-BE49-F238E27FC236}">
                <a16:creationId xmlns:a16="http://schemas.microsoft.com/office/drawing/2014/main" id="{7E690AD9-57BD-8492-F461-C003479682E4}"/>
              </a:ext>
            </a:extLst>
          </p:cNvPr>
          <p:cNvSpPr>
            <a:spLocks noChangeArrowheads="1"/>
          </p:cNvSpPr>
          <p:nvPr/>
        </p:nvSpPr>
        <p:spPr bwMode="auto">
          <a:xfrm>
            <a:off x="4953000" y="3505200"/>
            <a:ext cx="37338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1800" b="0">
                <a:solidFill>
                  <a:srgbClr val="3333FF"/>
                </a:solidFill>
              </a:rPr>
              <a:t>Cavitation damage on a 16-mm by</a:t>
            </a:r>
            <a:r>
              <a:rPr lang="tr-TR" altLang="en-US" sz="1800" b="0">
                <a:solidFill>
                  <a:srgbClr val="3333FF"/>
                </a:solidFill>
              </a:rPr>
              <a:t> </a:t>
            </a:r>
            <a:r>
              <a:rPr lang="en-US" altLang="en-US" sz="1800" b="0">
                <a:solidFill>
                  <a:srgbClr val="3333FF"/>
                </a:solidFill>
              </a:rPr>
              <a:t>23-mm aluminum sample tested at</a:t>
            </a:r>
            <a:r>
              <a:rPr lang="tr-TR" altLang="en-US" sz="1800" b="0">
                <a:solidFill>
                  <a:srgbClr val="3333FF"/>
                </a:solidFill>
              </a:rPr>
              <a:t> </a:t>
            </a:r>
            <a:r>
              <a:rPr lang="en-US" altLang="en-US" sz="1800" b="0">
                <a:solidFill>
                  <a:srgbClr val="3333FF"/>
                </a:solidFill>
              </a:rPr>
              <a:t>60 m/s for 2.5 h. The sample was</a:t>
            </a:r>
            <a:r>
              <a:rPr lang="tr-TR" altLang="en-US" sz="1800" b="0">
                <a:solidFill>
                  <a:srgbClr val="3333FF"/>
                </a:solidFill>
              </a:rPr>
              <a:t> </a:t>
            </a:r>
            <a:r>
              <a:rPr lang="en-US" altLang="en-US" sz="1800" b="0">
                <a:solidFill>
                  <a:srgbClr val="3333FF"/>
                </a:solidFill>
              </a:rPr>
              <a:t>located at the cavity collapse region</a:t>
            </a:r>
            <a:r>
              <a:rPr lang="tr-TR" altLang="en-US" sz="1800" b="0">
                <a:solidFill>
                  <a:srgbClr val="3333FF"/>
                </a:solidFill>
              </a:rPr>
              <a:t> </a:t>
            </a:r>
            <a:r>
              <a:rPr lang="en-US" altLang="en-US" sz="1800" b="0">
                <a:solidFill>
                  <a:srgbClr val="3333FF"/>
                </a:solidFill>
              </a:rPr>
              <a:t>downstream of a cavity generator</a:t>
            </a:r>
            <a:r>
              <a:rPr lang="tr-TR" altLang="en-US" sz="1800" b="0">
                <a:solidFill>
                  <a:srgbClr val="3333FF"/>
                </a:solidFill>
              </a:rPr>
              <a:t> </a:t>
            </a:r>
            <a:r>
              <a:rPr lang="en-US" altLang="en-US" sz="1800" b="0">
                <a:solidFill>
                  <a:srgbClr val="3333FF"/>
                </a:solidFill>
              </a:rPr>
              <a:t>specifically designed to produce high</a:t>
            </a:r>
            <a:r>
              <a:rPr lang="tr-TR" altLang="en-US" sz="1800" b="0">
                <a:solidFill>
                  <a:srgbClr val="3333FF"/>
                </a:solidFill>
              </a:rPr>
              <a:t> </a:t>
            </a:r>
            <a:r>
              <a:rPr lang="en-US" altLang="en-US" sz="1800" b="0">
                <a:solidFill>
                  <a:srgbClr val="3333FF"/>
                </a:solidFill>
              </a:rPr>
              <a:t>damage potential.</a:t>
            </a:r>
          </a:p>
        </p:txBody>
      </p:sp>
      <p:pic>
        <p:nvPicPr>
          <p:cNvPr id="32773" name="Picture 5">
            <a:extLst>
              <a:ext uri="{FF2B5EF4-FFF2-40B4-BE49-F238E27FC236}">
                <a16:creationId xmlns:a16="http://schemas.microsoft.com/office/drawing/2014/main" id="{C85DEEAC-4B88-9B2C-1AB9-E06916454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175" y="342900"/>
            <a:ext cx="4464050" cy="299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7" descr="What is Pump Cavitation and How to Avoid It">
            <a:extLst>
              <a:ext uri="{FF2B5EF4-FFF2-40B4-BE49-F238E27FC236}">
                <a16:creationId xmlns:a16="http://schemas.microsoft.com/office/drawing/2014/main" id="{17A4A7D2-12C5-B461-F1B0-E69796E6C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4301" y="2471075"/>
            <a:ext cx="4136498" cy="20682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91B1F4A2-45D0-E7D7-DDEE-7E1B6A7D9C25}"/>
              </a:ext>
            </a:extLst>
          </p:cNvPr>
          <p:cNvSpPr>
            <a:spLocks noChangeArrowheads="1"/>
          </p:cNvSpPr>
          <p:nvPr/>
        </p:nvSpPr>
        <p:spPr bwMode="auto">
          <a:xfrm>
            <a:off x="9601200" y="5167203"/>
            <a:ext cx="413649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just" eaLnBrk="1" hangingPunct="1">
              <a:spcBef>
                <a:spcPct val="0"/>
              </a:spcBef>
              <a:spcAft>
                <a:spcPct val="0"/>
              </a:spcAft>
              <a:buClrTx/>
              <a:buFontTx/>
              <a:buNone/>
            </a:pPr>
            <a:r>
              <a:rPr lang="en-US" altLang="en-US" sz="1400" u="sng" dirty="0">
                <a:solidFill>
                  <a:srgbClr val="3333FF"/>
                </a:solidFill>
              </a:rPr>
              <a:t>Formation</a:t>
            </a:r>
            <a:r>
              <a:rPr lang="en-US" altLang="en-US" sz="1400" b="0" dirty="0">
                <a:solidFill>
                  <a:srgbClr val="3333FF"/>
                </a:solidFill>
              </a:rPr>
              <a:t>: When a liquid's static pressure drops below its vapor pressure, it boils and forms vapor-filled bubbles. This often happens in high-speed pumps or propellers where fluid velocity is high, leading to low pressure.</a:t>
            </a:r>
          </a:p>
          <a:p>
            <a:pPr algn="just" eaLnBrk="1" hangingPunct="1">
              <a:spcBef>
                <a:spcPct val="0"/>
              </a:spcBef>
              <a:spcAft>
                <a:spcPct val="0"/>
              </a:spcAft>
              <a:buClrTx/>
              <a:buFontTx/>
              <a:buNone/>
            </a:pPr>
            <a:endParaRPr lang="en-US" altLang="en-US" sz="1400" b="0" dirty="0">
              <a:solidFill>
                <a:srgbClr val="3333FF"/>
              </a:solidFill>
            </a:endParaRPr>
          </a:p>
          <a:p>
            <a:pPr algn="just" eaLnBrk="1" hangingPunct="1">
              <a:spcBef>
                <a:spcPct val="0"/>
              </a:spcBef>
              <a:spcAft>
                <a:spcPct val="0"/>
              </a:spcAft>
              <a:buClrTx/>
              <a:buFontTx/>
              <a:buNone/>
            </a:pPr>
            <a:r>
              <a:rPr lang="en-US" altLang="en-US" sz="1400" u="sng" dirty="0">
                <a:solidFill>
                  <a:srgbClr val="3333FF"/>
                </a:solidFill>
              </a:rPr>
              <a:t>Collapse</a:t>
            </a:r>
            <a:r>
              <a:rPr lang="en-US" altLang="en-US" sz="1400" b="0" dirty="0">
                <a:solidFill>
                  <a:srgbClr val="3333FF"/>
                </a:solidFill>
              </a:rPr>
              <a:t>: These bubbles are swept into a higher-pressure area, where they implode violently.</a:t>
            </a:r>
          </a:p>
          <a:p>
            <a:pPr algn="just" eaLnBrk="1" hangingPunct="1">
              <a:spcBef>
                <a:spcPct val="0"/>
              </a:spcBef>
              <a:spcAft>
                <a:spcPct val="0"/>
              </a:spcAft>
              <a:buClrTx/>
              <a:buFontTx/>
              <a:buNone/>
            </a:pPr>
            <a:endParaRPr lang="en-US" altLang="en-US" sz="1400" b="0" dirty="0">
              <a:solidFill>
                <a:srgbClr val="3333FF"/>
              </a:solidFill>
            </a:endParaRPr>
          </a:p>
          <a:p>
            <a:pPr algn="just" eaLnBrk="1" hangingPunct="1">
              <a:spcBef>
                <a:spcPct val="0"/>
              </a:spcBef>
              <a:spcAft>
                <a:spcPct val="0"/>
              </a:spcAft>
              <a:buClrTx/>
              <a:buFontTx/>
              <a:buNone/>
            </a:pPr>
            <a:r>
              <a:rPr lang="en-US" altLang="en-US" sz="1400" u="sng" dirty="0">
                <a:solidFill>
                  <a:srgbClr val="3333FF"/>
                </a:solidFill>
              </a:rPr>
              <a:t>Consequences</a:t>
            </a:r>
            <a:r>
              <a:rPr lang="en-US" altLang="en-US" sz="1400" b="0" dirty="0">
                <a:solidFill>
                  <a:srgbClr val="3333FF"/>
                </a:solidFill>
              </a:rPr>
              <a:t>: The implosion creates shockwaves, which can cause noise, vibration, and significant physical damage to the surrounding machinery, a phenomenon known as pump cavitation.</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E264C-63A5-E7EC-7C86-986AFE5790AF}"/>
            </a:ext>
          </a:extLst>
        </p:cNvPr>
        <p:cNvGrpSpPr/>
        <p:nvPr/>
      </p:nvGrpSpPr>
      <p:grpSpPr>
        <a:xfrm>
          <a:off x="0" y="0"/>
          <a:ext cx="0" cy="0"/>
          <a:chOff x="0" y="0"/>
          <a:chExt cx="0" cy="0"/>
        </a:xfrm>
      </p:grpSpPr>
      <p:sp>
        <p:nvSpPr>
          <p:cNvPr id="32769" name="Slide Number Placeholder 3">
            <a:extLst>
              <a:ext uri="{FF2B5EF4-FFF2-40B4-BE49-F238E27FC236}">
                <a16:creationId xmlns:a16="http://schemas.microsoft.com/office/drawing/2014/main" id="{AD420714-E55A-8513-4284-4E82ABC9992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B5585783-6D44-435E-9718-5F42508F5F99}" type="slidenum">
              <a:rPr lang="en-US" altLang="en-US" sz="1400" smtClean="0"/>
              <a:pPr>
                <a:spcBef>
                  <a:spcPct val="0"/>
                </a:spcBef>
                <a:spcAft>
                  <a:spcPct val="0"/>
                </a:spcAft>
                <a:buClrTx/>
                <a:buFontTx/>
                <a:buNone/>
              </a:pPr>
              <a:t>16</a:t>
            </a:fld>
            <a:endParaRPr lang="en-US" altLang="en-US" sz="1400"/>
          </a:p>
        </p:txBody>
      </p:sp>
      <p:pic>
        <p:nvPicPr>
          <p:cNvPr id="209922" name="Rectangle 2">
            <a:extLst>
              <a:ext uri="{FF2B5EF4-FFF2-40B4-BE49-F238E27FC236}">
                <a16:creationId xmlns:a16="http://schemas.microsoft.com/office/drawing/2014/main" id="{31A533FD-032D-DCBB-829B-8D792ECB91A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342900"/>
            <a:ext cx="4025900" cy="6210300"/>
          </a:xfrm>
          <a:prstGeom prst="rect">
            <a:avLst/>
          </a:prstGeom>
          <a:noFill/>
          <a:extLst>
            <a:ext uri="{909E8E84-426E-40DD-AFC4-6F175D3DCCD1}">
              <a14:hiddenFill xmlns:a14="http://schemas.microsoft.com/office/drawing/2010/main">
                <a:solidFill>
                  <a:srgbClr val="FFFFFF"/>
                </a:solidFill>
              </a14:hiddenFill>
            </a:ext>
          </a:extLst>
        </p:spPr>
      </p:pic>
      <p:sp>
        <p:nvSpPr>
          <p:cNvPr id="32772" name="Rectangle 4">
            <a:extLst>
              <a:ext uri="{FF2B5EF4-FFF2-40B4-BE49-F238E27FC236}">
                <a16:creationId xmlns:a16="http://schemas.microsoft.com/office/drawing/2014/main" id="{FC3AAA28-44F6-6393-E363-D1F07A1CB696}"/>
              </a:ext>
            </a:extLst>
          </p:cNvPr>
          <p:cNvSpPr>
            <a:spLocks noChangeArrowheads="1"/>
          </p:cNvSpPr>
          <p:nvPr/>
        </p:nvSpPr>
        <p:spPr bwMode="auto">
          <a:xfrm>
            <a:off x="4678680" y="7391400"/>
            <a:ext cx="37338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1800" b="0" dirty="0">
                <a:solidFill>
                  <a:srgbClr val="3333FF"/>
                </a:solidFill>
              </a:rPr>
              <a:t>Cavitation damage on a 16-mm by</a:t>
            </a:r>
            <a:r>
              <a:rPr lang="tr-TR" altLang="en-US" sz="1800" b="0" dirty="0">
                <a:solidFill>
                  <a:srgbClr val="3333FF"/>
                </a:solidFill>
              </a:rPr>
              <a:t> </a:t>
            </a:r>
            <a:r>
              <a:rPr lang="en-US" altLang="en-US" sz="1800" b="0" dirty="0">
                <a:solidFill>
                  <a:srgbClr val="3333FF"/>
                </a:solidFill>
              </a:rPr>
              <a:t>23-mm aluminum sample tested at</a:t>
            </a:r>
            <a:r>
              <a:rPr lang="tr-TR" altLang="en-US" sz="1800" b="0" dirty="0">
                <a:solidFill>
                  <a:srgbClr val="3333FF"/>
                </a:solidFill>
              </a:rPr>
              <a:t> </a:t>
            </a:r>
            <a:r>
              <a:rPr lang="en-US" altLang="en-US" sz="1800" b="0" dirty="0">
                <a:solidFill>
                  <a:srgbClr val="3333FF"/>
                </a:solidFill>
              </a:rPr>
              <a:t>60 m/s for 2.5 h. The sample was</a:t>
            </a:r>
            <a:r>
              <a:rPr lang="tr-TR" altLang="en-US" sz="1800" b="0" dirty="0">
                <a:solidFill>
                  <a:srgbClr val="3333FF"/>
                </a:solidFill>
              </a:rPr>
              <a:t> </a:t>
            </a:r>
            <a:r>
              <a:rPr lang="en-US" altLang="en-US" sz="1800" b="0" dirty="0">
                <a:solidFill>
                  <a:srgbClr val="3333FF"/>
                </a:solidFill>
              </a:rPr>
              <a:t>located at the cavity collapse region</a:t>
            </a:r>
            <a:r>
              <a:rPr lang="tr-TR" altLang="en-US" sz="1800" b="0" dirty="0">
                <a:solidFill>
                  <a:srgbClr val="3333FF"/>
                </a:solidFill>
              </a:rPr>
              <a:t> </a:t>
            </a:r>
            <a:r>
              <a:rPr lang="en-US" altLang="en-US" sz="1800" b="0" dirty="0">
                <a:solidFill>
                  <a:srgbClr val="3333FF"/>
                </a:solidFill>
              </a:rPr>
              <a:t>downstream of a cavity generator</a:t>
            </a:r>
            <a:r>
              <a:rPr lang="tr-TR" altLang="en-US" sz="1800" b="0" dirty="0">
                <a:solidFill>
                  <a:srgbClr val="3333FF"/>
                </a:solidFill>
              </a:rPr>
              <a:t> </a:t>
            </a:r>
            <a:r>
              <a:rPr lang="en-US" altLang="en-US" sz="1800" b="0" dirty="0">
                <a:solidFill>
                  <a:srgbClr val="3333FF"/>
                </a:solidFill>
              </a:rPr>
              <a:t>specifically designed to produce high</a:t>
            </a:r>
            <a:r>
              <a:rPr lang="tr-TR" altLang="en-US" sz="1800" b="0" dirty="0">
                <a:solidFill>
                  <a:srgbClr val="3333FF"/>
                </a:solidFill>
              </a:rPr>
              <a:t> </a:t>
            </a:r>
            <a:r>
              <a:rPr lang="en-US" altLang="en-US" sz="1800" b="0" dirty="0">
                <a:solidFill>
                  <a:srgbClr val="3333FF"/>
                </a:solidFill>
              </a:rPr>
              <a:t>damage potential.</a:t>
            </a:r>
          </a:p>
        </p:txBody>
      </p:sp>
      <p:pic>
        <p:nvPicPr>
          <p:cNvPr id="32773" name="Picture 5">
            <a:extLst>
              <a:ext uri="{FF2B5EF4-FFF2-40B4-BE49-F238E27FC236}">
                <a16:creationId xmlns:a16="http://schemas.microsoft.com/office/drawing/2014/main" id="{BB7B3E36-E09A-ED88-EB18-506827661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440" y="-3352800"/>
            <a:ext cx="4464050" cy="299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7" descr="What is Pump Cavitation and How to Avoid It">
            <a:extLst>
              <a:ext uri="{FF2B5EF4-FFF2-40B4-BE49-F238E27FC236}">
                <a16:creationId xmlns:a16="http://schemas.microsoft.com/office/drawing/2014/main" id="{6B7B89EA-D119-09DC-5C4A-F20C6549F0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1126" y="1017971"/>
            <a:ext cx="4136498" cy="20682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6EB1B0AF-057A-B35E-D56D-BB6A19C8ACC9}"/>
              </a:ext>
            </a:extLst>
          </p:cNvPr>
          <p:cNvSpPr>
            <a:spLocks noChangeArrowheads="1"/>
          </p:cNvSpPr>
          <p:nvPr/>
        </p:nvSpPr>
        <p:spPr bwMode="auto">
          <a:xfrm>
            <a:off x="4361126" y="3101460"/>
            <a:ext cx="413649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just" eaLnBrk="1" hangingPunct="1">
              <a:spcBef>
                <a:spcPct val="0"/>
              </a:spcBef>
              <a:spcAft>
                <a:spcPct val="0"/>
              </a:spcAft>
              <a:buClrTx/>
              <a:buFontTx/>
              <a:buNone/>
            </a:pPr>
            <a:r>
              <a:rPr lang="en-US" altLang="en-US" sz="1400" u="sng" dirty="0">
                <a:solidFill>
                  <a:srgbClr val="3333FF"/>
                </a:solidFill>
              </a:rPr>
              <a:t>Formation</a:t>
            </a:r>
            <a:r>
              <a:rPr lang="en-US" altLang="en-US" sz="1400" b="0" dirty="0">
                <a:solidFill>
                  <a:srgbClr val="3333FF"/>
                </a:solidFill>
              </a:rPr>
              <a:t>: When a liquid's static pressure drops below its vapor pressure, it boils and forms vapor-filled bubbles. This often happens in high-speed pumps or propellers where fluid velocity is high, leading to low pressure.</a:t>
            </a:r>
          </a:p>
          <a:p>
            <a:pPr algn="just" eaLnBrk="1" hangingPunct="1">
              <a:spcBef>
                <a:spcPct val="0"/>
              </a:spcBef>
              <a:spcAft>
                <a:spcPct val="0"/>
              </a:spcAft>
              <a:buClrTx/>
              <a:buFontTx/>
              <a:buNone/>
            </a:pPr>
            <a:endParaRPr lang="en-US" altLang="en-US" sz="1400" b="0" dirty="0">
              <a:solidFill>
                <a:srgbClr val="3333FF"/>
              </a:solidFill>
            </a:endParaRPr>
          </a:p>
          <a:p>
            <a:pPr algn="just" eaLnBrk="1" hangingPunct="1">
              <a:spcBef>
                <a:spcPct val="0"/>
              </a:spcBef>
              <a:spcAft>
                <a:spcPct val="0"/>
              </a:spcAft>
              <a:buClrTx/>
              <a:buFontTx/>
              <a:buNone/>
            </a:pPr>
            <a:r>
              <a:rPr lang="en-US" altLang="en-US" sz="1400" u="sng" dirty="0">
                <a:solidFill>
                  <a:srgbClr val="3333FF"/>
                </a:solidFill>
              </a:rPr>
              <a:t>Collapse</a:t>
            </a:r>
            <a:r>
              <a:rPr lang="en-US" altLang="en-US" sz="1400" b="0" dirty="0">
                <a:solidFill>
                  <a:srgbClr val="3333FF"/>
                </a:solidFill>
              </a:rPr>
              <a:t>: These bubbles are swept into a higher-pressure area, where they implode violently.</a:t>
            </a:r>
          </a:p>
          <a:p>
            <a:pPr algn="just" eaLnBrk="1" hangingPunct="1">
              <a:spcBef>
                <a:spcPct val="0"/>
              </a:spcBef>
              <a:spcAft>
                <a:spcPct val="0"/>
              </a:spcAft>
              <a:buClrTx/>
              <a:buFontTx/>
              <a:buNone/>
            </a:pPr>
            <a:endParaRPr lang="en-US" altLang="en-US" sz="1400" b="0" dirty="0">
              <a:solidFill>
                <a:srgbClr val="3333FF"/>
              </a:solidFill>
            </a:endParaRPr>
          </a:p>
          <a:p>
            <a:pPr algn="just" eaLnBrk="1" hangingPunct="1">
              <a:spcBef>
                <a:spcPct val="0"/>
              </a:spcBef>
              <a:spcAft>
                <a:spcPct val="0"/>
              </a:spcAft>
              <a:buClrTx/>
              <a:buFontTx/>
              <a:buNone/>
            </a:pPr>
            <a:r>
              <a:rPr lang="en-US" altLang="en-US" sz="1400" u="sng" dirty="0">
                <a:solidFill>
                  <a:srgbClr val="3333FF"/>
                </a:solidFill>
              </a:rPr>
              <a:t>Consequences</a:t>
            </a:r>
            <a:r>
              <a:rPr lang="en-US" altLang="en-US" sz="1400" b="0" dirty="0">
                <a:solidFill>
                  <a:srgbClr val="3333FF"/>
                </a:solidFill>
              </a:rPr>
              <a:t>: The implosion creates shockwaves, which can cause noise, vibration, and significant physical damage to the surrounding machinery, a phenomenon known as pump cavitation.</a:t>
            </a:r>
          </a:p>
        </p:txBody>
      </p:sp>
      <p:sp>
        <p:nvSpPr>
          <p:cNvPr id="3" name="Rectangle 1">
            <a:extLst>
              <a:ext uri="{FF2B5EF4-FFF2-40B4-BE49-F238E27FC236}">
                <a16:creationId xmlns:a16="http://schemas.microsoft.com/office/drawing/2014/main" id="{4F7D1EF2-8C9A-AECD-6CE5-B702976306A6}"/>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57132" rIns="0" bIns="11426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a:ln>
                  <a:noFill/>
                </a:ln>
                <a:solidFill>
                  <a:srgbClr val="001D35"/>
                </a:solidFill>
                <a:effectLst/>
                <a:latin typeface="Google Sans"/>
              </a:rPr>
              <a:t>Formation</a:t>
            </a:r>
            <a:r>
              <a:rPr kumimoji="0" lang="en-US" altLang="en-US" sz="1200" b="0" i="0" u="none" strike="noStrike" cap="none" normalizeH="0" baseline="0">
                <a:ln>
                  <a:noFill/>
                </a:ln>
                <a:solidFill>
                  <a:srgbClr val="001D35"/>
                </a:solidFill>
                <a:effectLst/>
                <a:latin typeface="Google Sans"/>
              </a:rPr>
              <a:t>:</a:t>
            </a:r>
            <a:r>
              <a:rPr kumimoji="0" lang="en-US" altLang="en-US" sz="1200" b="0" i="0" u="none" strike="noStrike" cap="none" normalizeH="0" baseline="0">
                <a:ln>
                  <a:noFill/>
                </a:ln>
                <a:solidFill>
                  <a:srgbClr val="001D35"/>
                </a:solidFill>
                <a:effectLst/>
                <a:latin typeface="Arial" panose="020B0604020202020204" pitchFamily="34" charset="0"/>
              </a:rPr>
              <a:t> </a:t>
            </a:r>
            <a:endParaRPr kumimoji="0" lang="en-US" altLang="en-US" sz="1200" b="0" i="0" u="none" strike="noStrike" cap="none" normalizeH="0" baseline="0">
              <a:ln>
                <a:noFill/>
              </a:ln>
              <a:solidFill>
                <a:srgbClr val="001D35"/>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1D35"/>
                </a:solidFill>
                <a:effectLst/>
                <a:latin typeface="Google Sans"/>
              </a:rPr>
              <a:t>When a liquid's static pressure drops below its vapor pressure, it boils and forms vapor-filled bubbles.</a:t>
            </a:r>
            <a:r>
              <a:rPr kumimoji="0" lang="en-US" altLang="en-US" sz="1200" b="0" i="0" u="none" strike="noStrike" cap="none" normalizeH="0" baseline="0">
                <a:ln>
                  <a:noFill/>
                </a:ln>
                <a:solidFill>
                  <a:srgbClr val="001D35"/>
                </a:solidFill>
                <a:effectLst/>
                <a:latin typeface="Arial" panose="020B0604020202020204" pitchFamily="34" charset="0"/>
              </a:rPr>
              <a:t> </a:t>
            </a:r>
            <a:r>
              <a:rPr kumimoji="0" lang="en-US" altLang="en-US" sz="1200" b="0" i="0" u="none" strike="noStrike" cap="none" normalizeH="0" baseline="0">
                <a:ln>
                  <a:noFill/>
                </a:ln>
                <a:solidFill>
                  <a:srgbClr val="001D35"/>
                </a:solidFill>
                <a:effectLst/>
                <a:latin typeface="Google Sans"/>
              </a:rPr>
              <a:t>This often happens in high-speed pumps or propellers where fluid velocity is high, leading to low pressure.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a:ln>
                  <a:noFill/>
                </a:ln>
                <a:solidFill>
                  <a:srgbClr val="001D35"/>
                </a:solidFill>
                <a:effectLst/>
                <a:latin typeface="Google Sans"/>
              </a:rPr>
              <a:t>Collapse</a:t>
            </a:r>
            <a:r>
              <a:rPr kumimoji="0" lang="en-US" altLang="en-US" sz="1200" b="0" i="0" u="none" strike="noStrike" cap="none" normalizeH="0" baseline="0">
                <a:ln>
                  <a:noFill/>
                </a:ln>
                <a:solidFill>
                  <a:srgbClr val="001D35"/>
                </a:solidFill>
                <a:effectLst/>
                <a:latin typeface="Google Sans"/>
              </a:rPr>
              <a:t>:</a:t>
            </a:r>
            <a:r>
              <a:rPr kumimoji="0" lang="en-US" altLang="en-US" sz="1200" b="0" i="0" u="none" strike="noStrike" cap="none" normalizeH="0" baseline="0">
                <a:ln>
                  <a:noFill/>
                </a:ln>
                <a:solidFill>
                  <a:srgbClr val="001D35"/>
                </a:solidFill>
                <a:effectLst/>
                <a:latin typeface="Arial" panose="020B0604020202020204" pitchFamily="34" charset="0"/>
              </a:rPr>
              <a:t> </a:t>
            </a:r>
            <a:endParaRPr kumimoji="0" lang="en-US" altLang="en-US" sz="1200" b="0" i="0" u="none" strike="noStrike" cap="none" normalizeH="0" baseline="0">
              <a:ln>
                <a:noFill/>
              </a:ln>
              <a:solidFill>
                <a:srgbClr val="001D35"/>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1D35"/>
                </a:solidFill>
                <a:effectLst/>
                <a:latin typeface="Google Sans"/>
              </a:rPr>
              <a:t>These bubbles are swept into a higher-pressure area, where they implode violently.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a:ln>
                  <a:noFill/>
                </a:ln>
                <a:solidFill>
                  <a:srgbClr val="001D35"/>
                </a:solidFill>
                <a:effectLst/>
                <a:latin typeface="Google Sans"/>
              </a:rPr>
              <a:t>Consequences</a:t>
            </a:r>
            <a:r>
              <a:rPr kumimoji="0" lang="en-US" altLang="en-US" sz="1200" b="0" i="0" u="none" strike="noStrike" cap="none" normalizeH="0" baseline="0">
                <a:ln>
                  <a:noFill/>
                </a:ln>
                <a:solidFill>
                  <a:srgbClr val="001D35"/>
                </a:solidFill>
                <a:effectLst/>
                <a:latin typeface="Google Sans"/>
              </a:rPr>
              <a:t>:</a:t>
            </a:r>
            <a:r>
              <a:rPr kumimoji="0" lang="en-US" altLang="en-US" sz="1200" b="0" i="0" u="none" strike="noStrike" cap="none" normalizeH="0" baseline="0">
                <a:ln>
                  <a:noFill/>
                </a:ln>
                <a:solidFill>
                  <a:srgbClr val="001D35"/>
                </a:solidFill>
                <a:effectLst/>
                <a:latin typeface="Arial" panose="020B0604020202020204" pitchFamily="34" charset="0"/>
              </a:rPr>
              <a:t> </a:t>
            </a:r>
            <a:endParaRPr kumimoji="0" lang="en-US" altLang="en-US" sz="1200" b="0" i="0" u="none" strike="noStrike" cap="none" normalizeH="0" baseline="0">
              <a:ln>
                <a:noFill/>
              </a:ln>
              <a:solidFill>
                <a:srgbClr val="001D35"/>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1D35"/>
                </a:solidFill>
                <a:effectLst/>
                <a:latin typeface="Google Sans"/>
              </a:rPr>
              <a:t>The implosion creates shockwaves, which can cause noise, vibration, and significant physical damage to the surrounding machinery, a phenomenon known as pump cavitation.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3EEE4D6D-CE91-029B-5D37-C2F4DB252E11}"/>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57132" rIns="0" bIns="11426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a:ln>
                  <a:noFill/>
                </a:ln>
                <a:solidFill>
                  <a:srgbClr val="001D35"/>
                </a:solidFill>
                <a:effectLst/>
                <a:latin typeface="Google Sans"/>
              </a:rPr>
              <a:t>Formation</a:t>
            </a:r>
            <a:r>
              <a:rPr kumimoji="0" lang="en-US" altLang="en-US" sz="1200" b="0" i="0" u="none" strike="noStrike" cap="none" normalizeH="0" baseline="0">
                <a:ln>
                  <a:noFill/>
                </a:ln>
                <a:solidFill>
                  <a:srgbClr val="001D35"/>
                </a:solidFill>
                <a:effectLst/>
                <a:latin typeface="Google Sans"/>
              </a:rPr>
              <a:t>:</a:t>
            </a:r>
            <a:r>
              <a:rPr kumimoji="0" lang="en-US" altLang="en-US" sz="1200" b="0" i="0" u="none" strike="noStrike" cap="none" normalizeH="0" baseline="0">
                <a:ln>
                  <a:noFill/>
                </a:ln>
                <a:solidFill>
                  <a:srgbClr val="001D35"/>
                </a:solidFill>
                <a:effectLst/>
                <a:latin typeface="Arial" panose="020B0604020202020204" pitchFamily="34" charset="0"/>
              </a:rPr>
              <a:t> </a:t>
            </a:r>
            <a:endParaRPr kumimoji="0" lang="en-US" altLang="en-US" sz="1200" b="0" i="0" u="none" strike="noStrike" cap="none" normalizeH="0" baseline="0">
              <a:ln>
                <a:noFill/>
              </a:ln>
              <a:solidFill>
                <a:srgbClr val="001D35"/>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1D35"/>
                </a:solidFill>
                <a:effectLst/>
                <a:latin typeface="Google Sans"/>
              </a:rPr>
              <a:t>When a liquid's static pressure drops below its vapor pressure, it boils and forms vapor-filled bubbles.</a:t>
            </a:r>
            <a:r>
              <a:rPr kumimoji="0" lang="en-US" altLang="en-US" sz="1200" b="0" i="0" u="none" strike="noStrike" cap="none" normalizeH="0" baseline="0">
                <a:ln>
                  <a:noFill/>
                </a:ln>
                <a:solidFill>
                  <a:srgbClr val="001D35"/>
                </a:solidFill>
                <a:effectLst/>
                <a:latin typeface="Arial" panose="020B0604020202020204" pitchFamily="34" charset="0"/>
              </a:rPr>
              <a:t> </a:t>
            </a:r>
            <a:r>
              <a:rPr kumimoji="0" lang="en-US" altLang="en-US" sz="1200" b="0" i="0" u="none" strike="noStrike" cap="none" normalizeH="0" baseline="0">
                <a:ln>
                  <a:noFill/>
                </a:ln>
                <a:solidFill>
                  <a:srgbClr val="001D35"/>
                </a:solidFill>
                <a:effectLst/>
                <a:latin typeface="Google Sans"/>
              </a:rPr>
              <a:t>This often happens in high-speed pumps or propellers where fluid velocity is high, leading to low pressure.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a:ln>
                  <a:noFill/>
                </a:ln>
                <a:solidFill>
                  <a:srgbClr val="001D35"/>
                </a:solidFill>
                <a:effectLst/>
                <a:latin typeface="Google Sans"/>
              </a:rPr>
              <a:t>Collapse</a:t>
            </a:r>
            <a:r>
              <a:rPr kumimoji="0" lang="en-US" altLang="en-US" sz="1200" b="0" i="0" u="none" strike="noStrike" cap="none" normalizeH="0" baseline="0">
                <a:ln>
                  <a:noFill/>
                </a:ln>
                <a:solidFill>
                  <a:srgbClr val="001D35"/>
                </a:solidFill>
                <a:effectLst/>
                <a:latin typeface="Google Sans"/>
              </a:rPr>
              <a:t>:</a:t>
            </a:r>
            <a:r>
              <a:rPr kumimoji="0" lang="en-US" altLang="en-US" sz="1200" b="0" i="0" u="none" strike="noStrike" cap="none" normalizeH="0" baseline="0">
                <a:ln>
                  <a:noFill/>
                </a:ln>
                <a:solidFill>
                  <a:srgbClr val="001D35"/>
                </a:solidFill>
                <a:effectLst/>
                <a:latin typeface="Arial" panose="020B0604020202020204" pitchFamily="34" charset="0"/>
              </a:rPr>
              <a:t> </a:t>
            </a:r>
            <a:endParaRPr kumimoji="0" lang="en-US" altLang="en-US" sz="1200" b="0" i="0" u="none" strike="noStrike" cap="none" normalizeH="0" baseline="0">
              <a:ln>
                <a:noFill/>
              </a:ln>
              <a:solidFill>
                <a:srgbClr val="001D35"/>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1D35"/>
                </a:solidFill>
                <a:effectLst/>
                <a:latin typeface="Google Sans"/>
              </a:rPr>
              <a:t>These bubbles are swept into a higher-pressure area, where they implode violently.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a:ln>
                  <a:noFill/>
                </a:ln>
                <a:solidFill>
                  <a:srgbClr val="001D35"/>
                </a:solidFill>
                <a:effectLst/>
                <a:latin typeface="Google Sans"/>
              </a:rPr>
              <a:t>Consequences</a:t>
            </a:r>
            <a:r>
              <a:rPr kumimoji="0" lang="en-US" altLang="en-US" sz="1200" b="0" i="0" u="none" strike="noStrike" cap="none" normalizeH="0" baseline="0">
                <a:ln>
                  <a:noFill/>
                </a:ln>
                <a:solidFill>
                  <a:srgbClr val="001D35"/>
                </a:solidFill>
                <a:effectLst/>
                <a:latin typeface="Google Sans"/>
              </a:rPr>
              <a:t>:</a:t>
            </a:r>
            <a:r>
              <a:rPr kumimoji="0" lang="en-US" altLang="en-US" sz="1200" b="0" i="0" u="none" strike="noStrike" cap="none" normalizeH="0" baseline="0">
                <a:ln>
                  <a:noFill/>
                </a:ln>
                <a:solidFill>
                  <a:srgbClr val="001D35"/>
                </a:solidFill>
                <a:effectLst/>
                <a:latin typeface="Arial" panose="020B0604020202020204" pitchFamily="34" charset="0"/>
              </a:rPr>
              <a:t> </a:t>
            </a:r>
            <a:endParaRPr kumimoji="0" lang="en-US" altLang="en-US" sz="1200" b="0" i="0" u="none" strike="noStrike" cap="none" normalizeH="0" baseline="0">
              <a:ln>
                <a:noFill/>
              </a:ln>
              <a:solidFill>
                <a:srgbClr val="001D35"/>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1D35"/>
                </a:solidFill>
                <a:effectLst/>
                <a:latin typeface="Google Sans"/>
              </a:rPr>
              <a:t>The implosion creates shockwaves, which can cause noise, vibration, and significant physical damage to the surrounding machinery, a phenomenon known as pump cavitation.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004919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3">
            <a:extLst>
              <a:ext uri="{FF2B5EF4-FFF2-40B4-BE49-F238E27FC236}">
                <a16:creationId xmlns:a16="http://schemas.microsoft.com/office/drawing/2014/main" id="{BABE924E-BE9B-D817-C033-7734524B069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5C82D4BB-6061-4664-99BF-32E31AAE98E5}" type="slidenum">
              <a:rPr lang="en-US" altLang="en-US" sz="1400" smtClean="0"/>
              <a:pPr>
                <a:spcBef>
                  <a:spcPct val="0"/>
                </a:spcBef>
                <a:spcAft>
                  <a:spcPct val="0"/>
                </a:spcAft>
                <a:buClrTx/>
                <a:buFontTx/>
                <a:buNone/>
              </a:pPr>
              <a:t>17</a:t>
            </a:fld>
            <a:endParaRPr lang="en-US" altLang="en-US" sz="1400"/>
          </a:p>
        </p:txBody>
      </p:sp>
      <p:pic>
        <p:nvPicPr>
          <p:cNvPr id="34818" name="Picture 2">
            <a:extLst>
              <a:ext uri="{FF2B5EF4-FFF2-40B4-BE49-F238E27FC236}">
                <a16:creationId xmlns:a16="http://schemas.microsoft.com/office/drawing/2014/main" id="{28BB9759-AF34-7AAB-2A1A-7632875F0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7323138"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a:extLst>
              <a:ext uri="{FF2B5EF4-FFF2-40B4-BE49-F238E27FC236}">
                <a16:creationId xmlns:a16="http://schemas.microsoft.com/office/drawing/2014/main" id="{2FCA8C1E-E010-485A-608B-4A85CB03E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86088"/>
            <a:ext cx="7323138" cy="253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a:extLst>
              <a:ext uri="{FF2B5EF4-FFF2-40B4-BE49-F238E27FC236}">
                <a16:creationId xmlns:a16="http://schemas.microsoft.com/office/drawing/2014/main" id="{C6A2DD02-5719-358E-FD83-6BE9D79FDA8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978486A4-45D7-43F7-AA5D-65FEC389E092}" type="slidenum">
              <a:rPr lang="en-US" altLang="en-US" sz="1400" smtClean="0"/>
              <a:pPr>
                <a:spcBef>
                  <a:spcPct val="0"/>
                </a:spcBef>
                <a:spcAft>
                  <a:spcPct val="0"/>
                </a:spcAft>
                <a:buClrTx/>
                <a:buFontTx/>
                <a:buNone/>
              </a:pPr>
              <a:t>18</a:t>
            </a:fld>
            <a:endParaRPr lang="en-US" altLang="en-US" sz="1400"/>
          </a:p>
        </p:txBody>
      </p:sp>
      <p:sp>
        <p:nvSpPr>
          <p:cNvPr id="35842" name="Rectangle 2">
            <a:extLst>
              <a:ext uri="{FF2B5EF4-FFF2-40B4-BE49-F238E27FC236}">
                <a16:creationId xmlns:a16="http://schemas.microsoft.com/office/drawing/2014/main" id="{9D127389-175A-A97E-9566-B71785FC2F47}"/>
              </a:ext>
            </a:extLst>
          </p:cNvPr>
          <p:cNvSpPr>
            <a:spLocks noGrp="1" noChangeArrowheads="1"/>
          </p:cNvSpPr>
          <p:nvPr>
            <p:ph type="title"/>
          </p:nvPr>
        </p:nvSpPr>
        <p:spPr>
          <a:xfrm>
            <a:off x="457200" y="152400"/>
            <a:ext cx="8229600" cy="609600"/>
          </a:xfrm>
        </p:spPr>
        <p:txBody>
          <a:bodyPr/>
          <a:lstStyle/>
          <a:p>
            <a:pPr eaLnBrk="1" hangingPunct="1"/>
            <a:r>
              <a:rPr lang="tr-TR" altLang="en-US" sz="3200">
                <a:solidFill>
                  <a:srgbClr val="FF3300"/>
                </a:solidFill>
              </a:rPr>
              <a:t>2</a:t>
            </a:r>
            <a:r>
              <a:rPr lang="en-US" altLang="en-US" sz="3200">
                <a:solidFill>
                  <a:srgbClr val="FF3300"/>
                </a:solidFill>
              </a:rPr>
              <a:t>–</a:t>
            </a:r>
            <a:r>
              <a:rPr lang="tr-TR" altLang="en-US" sz="3200">
                <a:solidFill>
                  <a:srgbClr val="FF3300"/>
                </a:solidFill>
              </a:rPr>
              <a:t>4</a:t>
            </a:r>
            <a:r>
              <a:rPr lang="en-US" altLang="en-US" sz="3200">
                <a:solidFill>
                  <a:srgbClr val="FF3300"/>
                </a:solidFill>
              </a:rPr>
              <a:t> </a:t>
            </a:r>
            <a:r>
              <a:rPr lang="en-US" altLang="en-US" sz="3200" b="0">
                <a:solidFill>
                  <a:srgbClr val="FF3300"/>
                </a:solidFill>
              </a:rPr>
              <a:t>■</a:t>
            </a:r>
            <a:r>
              <a:rPr lang="tr-TR" altLang="en-US" sz="3200"/>
              <a:t> </a:t>
            </a:r>
            <a:r>
              <a:rPr lang="en-US" altLang="en-US" sz="3200"/>
              <a:t>ENERGY</a:t>
            </a:r>
            <a:r>
              <a:rPr lang="tr-TR" altLang="en-US" sz="3200"/>
              <a:t> AND SPECIFIC HEATS</a:t>
            </a:r>
            <a:endParaRPr lang="en-US" altLang="en-US" sz="3200"/>
          </a:p>
        </p:txBody>
      </p:sp>
      <p:pic>
        <p:nvPicPr>
          <p:cNvPr id="212995" name="Rectangle 3">
            <a:extLst>
              <a:ext uri="{FF2B5EF4-FFF2-40B4-BE49-F238E27FC236}">
                <a16:creationId xmlns:a16="http://schemas.microsoft.com/office/drawing/2014/main" id="{5E16E6F8-DAAF-7A2C-A7D1-BE27802D080F}"/>
              </a:ext>
            </a:extLst>
          </p:cNvPr>
          <p:cNvPicPr>
            <a:picLocks noGrp="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7800" y="647700"/>
            <a:ext cx="8940800" cy="4165600"/>
          </a:xfrm>
        </p:spPr>
      </p:pic>
      <p:pic>
        <p:nvPicPr>
          <p:cNvPr id="35844" name="Picture 4">
            <a:extLst>
              <a:ext uri="{FF2B5EF4-FFF2-40B4-BE49-F238E27FC236}">
                <a16:creationId xmlns:a16="http://schemas.microsoft.com/office/drawing/2014/main" id="{CA7C6812-4C6E-CE09-B6F0-1E3B2C916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108575"/>
            <a:ext cx="35782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a:extLst>
              <a:ext uri="{FF2B5EF4-FFF2-40B4-BE49-F238E27FC236}">
                <a16:creationId xmlns:a16="http://schemas.microsoft.com/office/drawing/2014/main" id="{8E2001C0-2C57-E99F-9A1E-61A876357CFE}"/>
              </a:ext>
            </a:extLst>
          </p:cNvPr>
          <p:cNvSpPr>
            <a:spLocks noChangeArrowheads="1"/>
          </p:cNvSpPr>
          <p:nvPr/>
        </p:nvSpPr>
        <p:spPr bwMode="auto">
          <a:xfrm>
            <a:off x="4724400" y="5622925"/>
            <a:ext cx="403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3333FF"/>
                </a:solidFill>
              </a:rPr>
              <a:t>The macroscopic energy of an object changes with velocity and elevation.</a:t>
            </a:r>
          </a:p>
        </p:txBody>
      </p:sp>
      <p:sp>
        <p:nvSpPr>
          <p:cNvPr id="35846" name="Rectangle 6">
            <a:extLst>
              <a:ext uri="{FF2B5EF4-FFF2-40B4-BE49-F238E27FC236}">
                <a16:creationId xmlns:a16="http://schemas.microsoft.com/office/drawing/2014/main" id="{58D6A263-682B-CBE3-4C57-94122300CC39}"/>
              </a:ext>
            </a:extLst>
          </p:cNvPr>
          <p:cNvSpPr>
            <a:spLocks noChangeArrowheads="1"/>
          </p:cNvSpPr>
          <p:nvPr/>
        </p:nvSpPr>
        <p:spPr bwMode="auto">
          <a:xfrm>
            <a:off x="4572000" y="4800600"/>
            <a:ext cx="228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15000"/>
              </a:spcBef>
              <a:spcAft>
                <a:spcPct val="10000"/>
              </a:spcAft>
              <a:buClr>
                <a:srgbClr val="FF3300"/>
              </a:buClr>
            </a:pPr>
            <a:r>
              <a:rPr lang="en-US" altLang="en-US" sz="1900" b="0"/>
              <a:t>.</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57B52A41-96FC-5975-C202-7265876BDF8F}"/>
              </a:ext>
            </a:extLst>
          </p:cNvPr>
          <p:cNvSpPr>
            <a:spLocks noGrp="1" noChangeArrowheads="1"/>
          </p:cNvSpPr>
          <p:nvPr>
            <p:ph type="title"/>
          </p:nvPr>
        </p:nvSpPr>
        <p:spPr/>
        <p:txBody>
          <a:bodyPr/>
          <a:lstStyle/>
          <a:p>
            <a:pPr eaLnBrk="1" hangingPunct="1"/>
            <a:endParaRPr lang="en-US" altLang="en-US" sz="2800"/>
          </a:p>
        </p:txBody>
      </p:sp>
      <p:pic>
        <p:nvPicPr>
          <p:cNvPr id="3" name="Content Placeholder 2">
            <a:extLst>
              <a:ext uri="{FF2B5EF4-FFF2-40B4-BE49-F238E27FC236}">
                <a16:creationId xmlns:a16="http://schemas.microsoft.com/office/drawing/2014/main" id="{9D2EABD3-DC50-4C07-AAE7-9B4FBF8153C6}"/>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1600200"/>
            <a:ext cx="8483600" cy="4533900"/>
          </a:xfrm>
        </p:spPr>
      </p:pic>
      <p:sp>
        <p:nvSpPr>
          <p:cNvPr id="36867" name="Slide Number Placeholder 3">
            <a:extLst>
              <a:ext uri="{FF2B5EF4-FFF2-40B4-BE49-F238E27FC236}">
                <a16:creationId xmlns:a16="http://schemas.microsoft.com/office/drawing/2014/main" id="{86FDE9C3-BE72-305C-570D-01D10AEB3FE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AB529C4C-4E97-461F-ACD4-0DC8192CF6F2}" type="slidenum">
              <a:rPr lang="en-US" altLang="en-US" sz="1400" smtClean="0"/>
              <a:pPr>
                <a:spcBef>
                  <a:spcPct val="0"/>
                </a:spcBef>
                <a:spcAft>
                  <a:spcPct val="0"/>
                </a:spcAft>
                <a:buClrTx/>
                <a:buFontTx/>
                <a:buNone/>
              </a:pPr>
              <a:t>19</a:t>
            </a:fld>
            <a:endParaRPr lang="en-US" altLang="en-US" sz="1400"/>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3">
            <a:extLst>
              <a:ext uri="{FF2B5EF4-FFF2-40B4-BE49-F238E27FC236}">
                <a16:creationId xmlns:a16="http://schemas.microsoft.com/office/drawing/2014/main" id="{7A6B5106-79A8-ED7C-B4FF-18B47333B30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C10BE053-EA23-44D8-9898-9871DF29BA5E}" type="slidenum">
              <a:rPr lang="en-US" altLang="en-US" sz="1400" smtClean="0"/>
              <a:pPr>
                <a:spcBef>
                  <a:spcPct val="0"/>
                </a:spcBef>
                <a:spcAft>
                  <a:spcPct val="0"/>
                </a:spcAft>
                <a:buClrTx/>
                <a:buFontTx/>
                <a:buNone/>
              </a:pPr>
              <a:t>2</a:t>
            </a:fld>
            <a:endParaRPr lang="en-US" altLang="en-US" sz="1400"/>
          </a:p>
        </p:txBody>
      </p:sp>
      <p:pic>
        <p:nvPicPr>
          <p:cNvPr id="17410" name="Picture 4">
            <a:extLst>
              <a:ext uri="{FF2B5EF4-FFF2-40B4-BE49-F238E27FC236}">
                <a16:creationId xmlns:a16="http://schemas.microsoft.com/office/drawing/2014/main" id="{B0F7D70F-0545-13E8-1DC2-B25B99D5A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77850"/>
            <a:ext cx="5387975" cy="5365750"/>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5">
            <a:extLst>
              <a:ext uri="{FF2B5EF4-FFF2-40B4-BE49-F238E27FC236}">
                <a16:creationId xmlns:a16="http://schemas.microsoft.com/office/drawing/2014/main" id="{62F4BEB7-6E81-EA00-8BC8-47F03E70ED84}"/>
              </a:ext>
            </a:extLst>
          </p:cNvPr>
          <p:cNvSpPr>
            <a:spLocks noChangeArrowheads="1"/>
          </p:cNvSpPr>
          <p:nvPr/>
        </p:nvSpPr>
        <p:spPr bwMode="auto">
          <a:xfrm>
            <a:off x="5692775" y="1143000"/>
            <a:ext cx="3298825"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lnSpc>
                <a:spcPct val="150000"/>
              </a:lnSpc>
              <a:spcBef>
                <a:spcPct val="0"/>
              </a:spcBef>
              <a:spcAft>
                <a:spcPct val="0"/>
              </a:spcAft>
              <a:buClrTx/>
              <a:buFontTx/>
              <a:buNone/>
            </a:pPr>
            <a:r>
              <a:rPr lang="en-US" altLang="en-US" sz="2400" b="0">
                <a:solidFill>
                  <a:schemeClr val="accent2"/>
                </a:solidFill>
              </a:rPr>
              <a:t>A drop forms when liquid is forced out of a small tube.</a:t>
            </a:r>
            <a:r>
              <a:rPr lang="tr-TR" altLang="en-US" sz="2400" b="0">
                <a:solidFill>
                  <a:schemeClr val="accent2"/>
                </a:solidFill>
              </a:rPr>
              <a:t> </a:t>
            </a:r>
            <a:r>
              <a:rPr lang="en-US" altLang="en-US" sz="2400" b="0">
                <a:solidFill>
                  <a:schemeClr val="accent2"/>
                </a:solidFill>
              </a:rPr>
              <a:t>The shape of the drop is determined by a balance of</a:t>
            </a:r>
            <a:r>
              <a:rPr lang="tr-TR" altLang="en-US" sz="2400" b="0">
                <a:solidFill>
                  <a:schemeClr val="accent2"/>
                </a:solidFill>
              </a:rPr>
              <a:t> </a:t>
            </a:r>
            <a:r>
              <a:rPr lang="en-US" altLang="en-US" sz="2400" b="0">
                <a:solidFill>
                  <a:schemeClr val="accent2"/>
                </a:solidFill>
              </a:rPr>
              <a:t>pressure, gravity, and surface tension forces.</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a:extLst>
              <a:ext uri="{FF2B5EF4-FFF2-40B4-BE49-F238E27FC236}">
                <a16:creationId xmlns:a16="http://schemas.microsoft.com/office/drawing/2014/main" id="{B8CB22B7-EEEB-863A-38A6-2FD5C779165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E17F4F05-EB7E-4C5D-A77B-11FC1309B427}" type="slidenum">
              <a:rPr lang="en-US" altLang="en-US" sz="1400" smtClean="0"/>
              <a:pPr>
                <a:spcBef>
                  <a:spcPct val="0"/>
                </a:spcBef>
                <a:spcAft>
                  <a:spcPct val="0"/>
                </a:spcAft>
                <a:buClrTx/>
                <a:buFontTx/>
                <a:buNone/>
              </a:pPr>
              <a:t>20</a:t>
            </a:fld>
            <a:endParaRPr lang="en-US" altLang="en-US" sz="1400"/>
          </a:p>
        </p:txBody>
      </p:sp>
      <p:pic>
        <p:nvPicPr>
          <p:cNvPr id="37890" name="Picture 31">
            <a:extLst>
              <a:ext uri="{FF2B5EF4-FFF2-40B4-BE49-F238E27FC236}">
                <a16:creationId xmlns:a16="http://schemas.microsoft.com/office/drawing/2014/main" id="{1F145561-7EA6-72C8-D025-1A3003F44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902075"/>
            <a:ext cx="4264025" cy="2879725"/>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Text Box 12">
            <a:extLst>
              <a:ext uri="{FF2B5EF4-FFF2-40B4-BE49-F238E27FC236}">
                <a16:creationId xmlns:a16="http://schemas.microsoft.com/office/drawing/2014/main" id="{E8373BDC-99BE-2DBB-3B42-A8296F8E4381}"/>
              </a:ext>
            </a:extLst>
          </p:cNvPr>
          <p:cNvSpPr txBox="1">
            <a:spLocks noChangeArrowheads="1"/>
          </p:cNvSpPr>
          <p:nvPr/>
        </p:nvSpPr>
        <p:spPr bwMode="auto">
          <a:xfrm>
            <a:off x="3124200" y="38100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tr-TR" altLang="en-US" sz="1800" b="0">
                <a:solidFill>
                  <a:srgbClr val="CC00CC"/>
                </a:solidFill>
              </a:rPr>
              <a:t>for a </a:t>
            </a:r>
            <a:r>
              <a:rPr lang="tr-TR" altLang="en-US" sz="1800" b="0" i="1">
                <a:solidFill>
                  <a:srgbClr val="CC00CC"/>
                </a:solidFill>
              </a:rPr>
              <a:t>P </a:t>
            </a:r>
            <a:r>
              <a:rPr lang="tr-TR" altLang="en-US" sz="1800" b="0">
                <a:solidFill>
                  <a:srgbClr val="CC00CC"/>
                </a:solidFill>
              </a:rPr>
              <a:t>= const. process</a:t>
            </a:r>
            <a:endParaRPr lang="en-US" altLang="en-US" sz="1800" b="0">
              <a:solidFill>
                <a:srgbClr val="CC00CC"/>
              </a:solidFill>
            </a:endParaRPr>
          </a:p>
        </p:txBody>
      </p:sp>
      <p:sp>
        <p:nvSpPr>
          <p:cNvPr id="37892" name="Text Box 13">
            <a:extLst>
              <a:ext uri="{FF2B5EF4-FFF2-40B4-BE49-F238E27FC236}">
                <a16:creationId xmlns:a16="http://schemas.microsoft.com/office/drawing/2014/main" id="{7EDEDD69-0804-E30B-324C-71314D62C97A}"/>
              </a:ext>
            </a:extLst>
          </p:cNvPr>
          <p:cNvSpPr txBox="1">
            <a:spLocks noChangeArrowheads="1"/>
          </p:cNvSpPr>
          <p:nvPr/>
        </p:nvSpPr>
        <p:spPr bwMode="auto">
          <a:xfrm>
            <a:off x="4648200" y="7620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en-US" altLang="en-US" sz="2000" b="0">
                <a:solidFill>
                  <a:srgbClr val="3333FF"/>
                </a:solidFill>
              </a:rPr>
              <a:t>Energy of a </a:t>
            </a:r>
            <a:r>
              <a:rPr lang="tr-TR" altLang="en-US" sz="2000" b="0">
                <a:solidFill>
                  <a:srgbClr val="3333FF"/>
                </a:solidFill>
              </a:rPr>
              <a:t>flowing fluid</a:t>
            </a:r>
            <a:endParaRPr lang="en-US" altLang="en-US" sz="2000" b="0">
              <a:solidFill>
                <a:srgbClr val="3333FF"/>
              </a:solidFill>
            </a:endParaRPr>
          </a:p>
        </p:txBody>
      </p:sp>
      <p:pic>
        <p:nvPicPr>
          <p:cNvPr id="37893" name="Picture 22">
            <a:extLst>
              <a:ext uri="{FF2B5EF4-FFF2-40B4-BE49-F238E27FC236}">
                <a16:creationId xmlns:a16="http://schemas.microsoft.com/office/drawing/2014/main" id="{46CD1AD3-02DA-3E10-4C63-58BAFA999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259873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23">
            <a:extLst>
              <a:ext uri="{FF2B5EF4-FFF2-40B4-BE49-F238E27FC236}">
                <a16:creationId xmlns:a16="http://schemas.microsoft.com/office/drawing/2014/main" id="{D0B76283-16B1-4D4E-9411-FF4FD825A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7188200"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5" name="Picture 24">
            <a:extLst>
              <a:ext uri="{FF2B5EF4-FFF2-40B4-BE49-F238E27FC236}">
                <a16:creationId xmlns:a16="http://schemas.microsoft.com/office/drawing/2014/main" id="{3F896C80-52AA-B287-0E1F-EEB8131BB0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133600"/>
            <a:ext cx="42640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6" name="Picture 25">
            <a:extLst>
              <a:ext uri="{FF2B5EF4-FFF2-40B4-BE49-F238E27FC236}">
                <a16:creationId xmlns:a16="http://schemas.microsoft.com/office/drawing/2014/main" id="{94B1F207-854C-746B-7D3A-DE61EC6F80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667000"/>
            <a:ext cx="5118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7" name="Picture 26">
            <a:extLst>
              <a:ext uri="{FF2B5EF4-FFF2-40B4-BE49-F238E27FC236}">
                <a16:creationId xmlns:a16="http://schemas.microsoft.com/office/drawing/2014/main" id="{888ED2FA-4DD0-38C5-0366-4C096A533F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276600"/>
            <a:ext cx="435451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8" name="Picture 27">
            <a:extLst>
              <a:ext uri="{FF2B5EF4-FFF2-40B4-BE49-F238E27FC236}">
                <a16:creationId xmlns:a16="http://schemas.microsoft.com/office/drawing/2014/main" id="{12956C3D-A3D0-289C-D2CC-8D4A19DE6B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886200"/>
            <a:ext cx="28241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899" name="Group 30">
            <a:extLst>
              <a:ext uri="{FF2B5EF4-FFF2-40B4-BE49-F238E27FC236}">
                <a16:creationId xmlns:a16="http://schemas.microsoft.com/office/drawing/2014/main" id="{FFF75B7F-A6EA-5761-1604-6496EB6B563F}"/>
              </a:ext>
            </a:extLst>
          </p:cNvPr>
          <p:cNvGrpSpPr>
            <a:grpSpLocks/>
          </p:cNvGrpSpPr>
          <p:nvPr/>
        </p:nvGrpSpPr>
        <p:grpSpPr bwMode="auto">
          <a:xfrm>
            <a:off x="304800" y="4495800"/>
            <a:ext cx="1606550" cy="427038"/>
            <a:chOff x="432" y="3504"/>
            <a:chExt cx="1012" cy="269"/>
          </a:xfrm>
        </p:grpSpPr>
        <p:pic>
          <p:nvPicPr>
            <p:cNvPr id="37904" name="Picture 28">
              <a:extLst>
                <a:ext uri="{FF2B5EF4-FFF2-40B4-BE49-F238E27FC236}">
                  <a16:creationId xmlns:a16="http://schemas.microsoft.com/office/drawing/2014/main" id="{992C3EBB-2D8E-DED3-350C-B1DD814167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 y="3504"/>
              <a:ext cx="58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5" name="Picture 29">
              <a:extLst>
                <a:ext uri="{FF2B5EF4-FFF2-40B4-BE49-F238E27FC236}">
                  <a16:creationId xmlns:a16="http://schemas.microsoft.com/office/drawing/2014/main" id="{32DFFBC6-8C03-52B7-C3EB-6DBE0D1644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2" y="3504"/>
              <a:ext cx="53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14048" name="Rectangle 32">
            <a:extLst>
              <a:ext uri="{FF2B5EF4-FFF2-40B4-BE49-F238E27FC236}">
                <a16:creationId xmlns:a16="http://schemas.microsoft.com/office/drawing/2014/main" id="{562981E9-FA02-9010-14FC-C96062E38D26}"/>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5283200"/>
            <a:ext cx="41529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7901" name="Text Box 33">
            <a:extLst>
              <a:ext uri="{FF2B5EF4-FFF2-40B4-BE49-F238E27FC236}">
                <a16:creationId xmlns:a16="http://schemas.microsoft.com/office/drawing/2014/main" id="{F98E37ED-1E59-96B8-2435-A854D7459BAE}"/>
              </a:ext>
            </a:extLst>
          </p:cNvPr>
          <p:cNvSpPr txBox="1">
            <a:spLocks noChangeArrowheads="1"/>
          </p:cNvSpPr>
          <p:nvPr/>
        </p:nvSpPr>
        <p:spPr bwMode="auto">
          <a:xfrm>
            <a:off x="2971800" y="3810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tr-TR" altLang="en-US" sz="2000" b="0">
                <a:solidFill>
                  <a:srgbClr val="3333FF"/>
                </a:solidFill>
              </a:rPr>
              <a:t>Enthalpy</a:t>
            </a:r>
            <a:endParaRPr lang="en-US" altLang="en-US" sz="2000" b="0">
              <a:solidFill>
                <a:srgbClr val="3333FF"/>
              </a:solidFill>
            </a:endParaRPr>
          </a:p>
        </p:txBody>
      </p:sp>
      <p:sp>
        <p:nvSpPr>
          <p:cNvPr id="37902" name="Rectangle 34">
            <a:extLst>
              <a:ext uri="{FF2B5EF4-FFF2-40B4-BE49-F238E27FC236}">
                <a16:creationId xmlns:a16="http://schemas.microsoft.com/office/drawing/2014/main" id="{737028B0-FE48-6653-6E48-BC0EDB5AD1C7}"/>
              </a:ext>
            </a:extLst>
          </p:cNvPr>
          <p:cNvSpPr>
            <a:spLocks noChangeArrowheads="1"/>
          </p:cNvSpPr>
          <p:nvPr/>
        </p:nvSpPr>
        <p:spPr bwMode="auto">
          <a:xfrm>
            <a:off x="5638800" y="2057400"/>
            <a:ext cx="3048000" cy="14652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i="1">
                <a:solidFill>
                  <a:srgbClr val="CC00CC"/>
                </a:solidFill>
              </a:rPr>
              <a:t>P</a:t>
            </a:r>
            <a:r>
              <a:rPr lang="en-US" altLang="en-US" sz="1800" b="0">
                <a:solidFill>
                  <a:srgbClr val="CC00CC"/>
                </a:solidFill>
              </a:rPr>
              <a:t>/</a:t>
            </a:r>
            <a:r>
              <a:rPr lang="en-US" altLang="en-US" sz="1800" b="0" i="1">
                <a:solidFill>
                  <a:srgbClr val="CC00CC"/>
                </a:solidFill>
                <a:sym typeface="Symbol" panose="05050102010706020507" pitchFamily="18" charset="2"/>
              </a:rPr>
              <a:t></a:t>
            </a:r>
            <a:r>
              <a:rPr lang="en-US" altLang="en-US" sz="1800" b="0"/>
              <a:t> is the </a:t>
            </a:r>
            <a:r>
              <a:rPr lang="en-US" altLang="en-US" sz="1800" b="0" i="1">
                <a:solidFill>
                  <a:srgbClr val="CC00CC"/>
                </a:solidFill>
              </a:rPr>
              <a:t>flow energy</a:t>
            </a:r>
            <a:r>
              <a:rPr lang="en-US" altLang="en-US" sz="1800" b="0"/>
              <a:t>, also called the </a:t>
            </a:r>
            <a:r>
              <a:rPr lang="en-US" altLang="en-US" sz="1800" b="0" i="1">
                <a:solidFill>
                  <a:srgbClr val="CC00CC"/>
                </a:solidFill>
              </a:rPr>
              <a:t>flow work</a:t>
            </a:r>
            <a:r>
              <a:rPr lang="en-US" altLang="en-US" sz="1800" b="0"/>
              <a:t>, which is the energy</a:t>
            </a:r>
            <a:r>
              <a:rPr lang="tr-TR" altLang="en-US" sz="1800" b="0"/>
              <a:t> </a:t>
            </a:r>
            <a:r>
              <a:rPr lang="en-US" altLang="en-US" sz="1800" b="0"/>
              <a:t>per unit mass needed to move the fluid and maintain flow.</a:t>
            </a:r>
          </a:p>
        </p:txBody>
      </p:sp>
      <p:sp>
        <p:nvSpPr>
          <p:cNvPr id="37903" name="Text Box 35">
            <a:extLst>
              <a:ext uri="{FF2B5EF4-FFF2-40B4-BE49-F238E27FC236}">
                <a16:creationId xmlns:a16="http://schemas.microsoft.com/office/drawing/2014/main" id="{CE22354F-E72F-3A59-5971-C3C79EC56FFE}"/>
              </a:ext>
            </a:extLst>
          </p:cNvPr>
          <p:cNvSpPr txBox="1">
            <a:spLocks noChangeArrowheads="1"/>
          </p:cNvSpPr>
          <p:nvPr/>
        </p:nvSpPr>
        <p:spPr bwMode="auto">
          <a:xfrm>
            <a:off x="1905000" y="4510088"/>
            <a:ext cx="2667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tr-TR" altLang="en-US" sz="1800" b="0">
                <a:solidFill>
                  <a:srgbClr val="CC00CC"/>
                </a:solidFill>
              </a:rPr>
              <a:t>For a </a:t>
            </a:r>
            <a:r>
              <a:rPr lang="tr-TR" altLang="en-US" sz="1800" b="0" i="1">
                <a:solidFill>
                  <a:srgbClr val="CC00CC"/>
                </a:solidFill>
              </a:rPr>
              <a:t>T </a:t>
            </a:r>
            <a:r>
              <a:rPr lang="tr-TR" altLang="en-US" sz="1800" b="0">
                <a:solidFill>
                  <a:srgbClr val="CC00CC"/>
                </a:solidFill>
              </a:rPr>
              <a:t>= const. process</a:t>
            </a:r>
            <a:endParaRPr lang="en-US" altLang="en-US" sz="1800" b="0">
              <a:solidFill>
                <a:srgbClr val="CC00CC"/>
              </a:solidFill>
            </a:endParaRP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a:extLst>
              <a:ext uri="{FF2B5EF4-FFF2-40B4-BE49-F238E27FC236}">
                <a16:creationId xmlns:a16="http://schemas.microsoft.com/office/drawing/2014/main" id="{804BABD0-80C1-EA6D-4D96-ED0070383A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94ED9D42-761F-4BB5-859A-97E5FDE48CED}" type="slidenum">
              <a:rPr lang="en-US" altLang="en-US" sz="1400" smtClean="0"/>
              <a:pPr>
                <a:spcBef>
                  <a:spcPct val="0"/>
                </a:spcBef>
                <a:spcAft>
                  <a:spcPct val="0"/>
                </a:spcAft>
                <a:buClrTx/>
                <a:buFontTx/>
                <a:buNone/>
              </a:pPr>
              <a:t>21</a:t>
            </a:fld>
            <a:endParaRPr lang="en-US" altLang="en-US" sz="1400"/>
          </a:p>
        </p:txBody>
      </p:sp>
      <p:sp>
        <p:nvSpPr>
          <p:cNvPr id="38914" name="Rectangle 2">
            <a:extLst>
              <a:ext uri="{FF2B5EF4-FFF2-40B4-BE49-F238E27FC236}">
                <a16:creationId xmlns:a16="http://schemas.microsoft.com/office/drawing/2014/main" id="{2A0B637D-6BFB-B0A9-C2D2-1881E91F9C13}"/>
              </a:ext>
            </a:extLst>
          </p:cNvPr>
          <p:cNvSpPr>
            <a:spLocks noGrp="1" noChangeArrowheads="1"/>
          </p:cNvSpPr>
          <p:nvPr>
            <p:ph type="title"/>
          </p:nvPr>
        </p:nvSpPr>
        <p:spPr>
          <a:xfrm>
            <a:off x="457200" y="198438"/>
            <a:ext cx="8229600" cy="639762"/>
          </a:xfrm>
        </p:spPr>
        <p:txBody>
          <a:bodyPr/>
          <a:lstStyle/>
          <a:p>
            <a:pPr eaLnBrk="1" hangingPunct="1"/>
            <a:r>
              <a:rPr lang="en-US" altLang="en-US" sz="2800"/>
              <a:t>Specific Heats</a:t>
            </a:r>
            <a:endParaRPr lang="en-US" altLang="en-US" sz="2800" b="0"/>
          </a:p>
        </p:txBody>
      </p:sp>
      <p:sp>
        <p:nvSpPr>
          <p:cNvPr id="38915" name="Rectangle 3">
            <a:extLst>
              <a:ext uri="{FF2B5EF4-FFF2-40B4-BE49-F238E27FC236}">
                <a16:creationId xmlns:a16="http://schemas.microsoft.com/office/drawing/2014/main" id="{A119ACE9-18BC-0C2F-65D8-6D7814E24D7C}"/>
              </a:ext>
            </a:extLst>
          </p:cNvPr>
          <p:cNvSpPr>
            <a:spLocks noGrp="1" noChangeArrowheads="1"/>
          </p:cNvSpPr>
          <p:nvPr>
            <p:ph type="body" idx="1"/>
          </p:nvPr>
        </p:nvSpPr>
        <p:spPr>
          <a:xfrm>
            <a:off x="457200" y="762000"/>
            <a:ext cx="8229600" cy="1828800"/>
          </a:xfrm>
        </p:spPr>
        <p:txBody>
          <a:bodyPr/>
          <a:lstStyle/>
          <a:p>
            <a:pPr eaLnBrk="1" hangingPunct="1">
              <a:spcBef>
                <a:spcPct val="10000"/>
              </a:spcBef>
              <a:spcAft>
                <a:spcPct val="10000"/>
              </a:spcAft>
              <a:buFontTx/>
              <a:buNone/>
            </a:pPr>
            <a:r>
              <a:rPr lang="en-US" altLang="en-US" sz="1900">
                <a:solidFill>
                  <a:srgbClr val="CC00CC"/>
                </a:solidFill>
              </a:rPr>
              <a:t>Specific heat at constant volume, </a:t>
            </a:r>
            <a:r>
              <a:rPr lang="en-US" altLang="en-US" sz="1900" i="1">
                <a:solidFill>
                  <a:srgbClr val="CC00CC"/>
                </a:solidFill>
              </a:rPr>
              <a:t>c</a:t>
            </a:r>
            <a:r>
              <a:rPr lang="en-US" altLang="en-US" sz="1900" i="1" baseline="-25000">
                <a:solidFill>
                  <a:srgbClr val="CC00CC"/>
                </a:solidFill>
              </a:rPr>
              <a:t>v</a:t>
            </a:r>
            <a:r>
              <a:rPr lang="en-US" altLang="en-US" sz="1900"/>
              <a:t>: The energy required to raise the temperature of the unit mass of a substance by one degree as the volume is maintained constant.</a:t>
            </a:r>
          </a:p>
          <a:p>
            <a:pPr eaLnBrk="1" hangingPunct="1">
              <a:spcBef>
                <a:spcPct val="10000"/>
              </a:spcBef>
              <a:spcAft>
                <a:spcPct val="10000"/>
              </a:spcAft>
              <a:buFontTx/>
              <a:buNone/>
            </a:pPr>
            <a:r>
              <a:rPr lang="en-US" altLang="en-US" sz="1900">
                <a:solidFill>
                  <a:srgbClr val="CC00CC"/>
                </a:solidFill>
              </a:rPr>
              <a:t>Specific heat at constant pressure, </a:t>
            </a:r>
            <a:r>
              <a:rPr lang="en-US" altLang="en-US" sz="1900" i="1">
                <a:solidFill>
                  <a:srgbClr val="CC00CC"/>
                </a:solidFill>
              </a:rPr>
              <a:t>c</a:t>
            </a:r>
            <a:r>
              <a:rPr lang="en-US" altLang="en-US" sz="1900" i="1" baseline="-25000">
                <a:solidFill>
                  <a:srgbClr val="CC00CC"/>
                </a:solidFill>
              </a:rPr>
              <a:t>p</a:t>
            </a:r>
            <a:r>
              <a:rPr lang="en-US" altLang="en-US" sz="1900"/>
              <a:t>: The energy required to raise the temperature of the unit mass of a substance by one degree as the pressure is maintained constant.</a:t>
            </a:r>
          </a:p>
        </p:txBody>
      </p:sp>
      <p:pic>
        <p:nvPicPr>
          <p:cNvPr id="38916" name="Picture 4">
            <a:extLst>
              <a:ext uri="{FF2B5EF4-FFF2-40B4-BE49-F238E27FC236}">
                <a16:creationId xmlns:a16="http://schemas.microsoft.com/office/drawing/2014/main" id="{356C1BB6-3EDB-321B-6150-157F5D57E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2895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a:extLst>
              <a:ext uri="{FF2B5EF4-FFF2-40B4-BE49-F238E27FC236}">
                <a16:creationId xmlns:a16="http://schemas.microsoft.com/office/drawing/2014/main" id="{DB667AF1-EA31-C371-B05C-06F4CA186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743200"/>
            <a:ext cx="37338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a:extLst>
              <a:ext uri="{FF2B5EF4-FFF2-40B4-BE49-F238E27FC236}">
                <a16:creationId xmlns:a16="http://schemas.microsoft.com/office/drawing/2014/main" id="{418824D5-B0E2-6F7B-6C32-203678947101}"/>
              </a:ext>
            </a:extLst>
          </p:cNvPr>
          <p:cNvSpPr>
            <a:spLocks noChangeArrowheads="1"/>
          </p:cNvSpPr>
          <p:nvPr/>
        </p:nvSpPr>
        <p:spPr bwMode="auto">
          <a:xfrm>
            <a:off x="228600" y="5181600"/>
            <a:ext cx="3048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Specific heat is the energy required to raise the temperature of a unit mass of a substance by one degree in a specified way.</a:t>
            </a:r>
          </a:p>
        </p:txBody>
      </p:sp>
      <p:sp>
        <p:nvSpPr>
          <p:cNvPr id="38919" name="Rectangle 7">
            <a:extLst>
              <a:ext uri="{FF2B5EF4-FFF2-40B4-BE49-F238E27FC236}">
                <a16:creationId xmlns:a16="http://schemas.microsoft.com/office/drawing/2014/main" id="{39752698-EF1B-192D-5065-E9004FFC667C}"/>
              </a:ext>
            </a:extLst>
          </p:cNvPr>
          <p:cNvSpPr>
            <a:spLocks noChangeArrowheads="1"/>
          </p:cNvSpPr>
          <p:nvPr/>
        </p:nvSpPr>
        <p:spPr bwMode="auto">
          <a:xfrm>
            <a:off x="3200400" y="4310063"/>
            <a:ext cx="19050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1800" b="0">
                <a:solidFill>
                  <a:srgbClr val="3333FF"/>
                </a:solidFill>
              </a:rPr>
              <a:t>Constant-volume and constant-pressure specific heats </a:t>
            </a:r>
            <a:r>
              <a:rPr lang="en-US" altLang="en-US" sz="1800" b="0" i="1">
                <a:solidFill>
                  <a:srgbClr val="3333FF"/>
                </a:solidFill>
              </a:rPr>
              <a:t>c</a:t>
            </a:r>
            <a:r>
              <a:rPr lang="en-US" altLang="en-US" sz="1800" b="0" i="1" baseline="-25000">
                <a:solidFill>
                  <a:srgbClr val="3333FF"/>
                </a:solidFill>
              </a:rPr>
              <a:t>v</a:t>
            </a:r>
            <a:r>
              <a:rPr lang="en-US" altLang="en-US" sz="1800" b="0" i="1">
                <a:solidFill>
                  <a:srgbClr val="3333FF"/>
                </a:solidFill>
              </a:rPr>
              <a:t> </a:t>
            </a:r>
            <a:r>
              <a:rPr lang="en-US" altLang="en-US" sz="1800" b="0">
                <a:solidFill>
                  <a:srgbClr val="3333FF"/>
                </a:solidFill>
              </a:rPr>
              <a:t>and </a:t>
            </a:r>
            <a:r>
              <a:rPr lang="en-US" altLang="en-US" sz="1800" b="0" i="1">
                <a:solidFill>
                  <a:srgbClr val="3333FF"/>
                </a:solidFill>
              </a:rPr>
              <a:t>c</a:t>
            </a:r>
            <a:r>
              <a:rPr lang="en-US" altLang="en-US" sz="1800" b="0" i="1" baseline="-25000">
                <a:solidFill>
                  <a:srgbClr val="3333FF"/>
                </a:solidFill>
              </a:rPr>
              <a:t>p</a:t>
            </a:r>
          </a:p>
          <a:p>
            <a:pPr algn="r" eaLnBrk="1" hangingPunct="1">
              <a:spcBef>
                <a:spcPct val="0"/>
              </a:spcBef>
              <a:spcAft>
                <a:spcPct val="0"/>
              </a:spcAft>
              <a:buClrTx/>
              <a:buFontTx/>
              <a:buNone/>
            </a:pPr>
            <a:r>
              <a:rPr lang="en-US" altLang="en-US" sz="1800" b="0">
                <a:solidFill>
                  <a:srgbClr val="3333FF"/>
                </a:solidFill>
              </a:rPr>
              <a:t>(values are for helium gas).</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a:extLst>
              <a:ext uri="{FF2B5EF4-FFF2-40B4-BE49-F238E27FC236}">
                <a16:creationId xmlns:a16="http://schemas.microsoft.com/office/drawing/2014/main" id="{EABB614E-7A96-0662-9050-B3DA227A32E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C40EF9EF-C35F-453C-BC1E-B52E3D0AE974}" type="slidenum">
              <a:rPr lang="en-US" altLang="en-US" sz="1400" smtClean="0"/>
              <a:pPr>
                <a:spcBef>
                  <a:spcPct val="0"/>
                </a:spcBef>
                <a:spcAft>
                  <a:spcPct val="0"/>
                </a:spcAft>
                <a:buClrTx/>
                <a:buFontTx/>
                <a:buNone/>
              </a:pPr>
              <a:t>22</a:t>
            </a:fld>
            <a:endParaRPr lang="en-US" altLang="en-US" sz="1400"/>
          </a:p>
        </p:txBody>
      </p:sp>
      <p:sp>
        <p:nvSpPr>
          <p:cNvPr id="39938" name="Rectangle 2">
            <a:extLst>
              <a:ext uri="{FF2B5EF4-FFF2-40B4-BE49-F238E27FC236}">
                <a16:creationId xmlns:a16="http://schemas.microsoft.com/office/drawing/2014/main" id="{446404EC-1156-14D1-521A-EB93566C374E}"/>
              </a:ext>
            </a:extLst>
          </p:cNvPr>
          <p:cNvSpPr>
            <a:spLocks noChangeArrowheads="1"/>
          </p:cNvSpPr>
          <p:nvPr/>
        </p:nvSpPr>
        <p:spPr bwMode="auto">
          <a:xfrm>
            <a:off x="228600" y="152400"/>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800">
                <a:solidFill>
                  <a:srgbClr val="FF3300"/>
                </a:solidFill>
              </a:rPr>
              <a:t>2</a:t>
            </a:r>
            <a:r>
              <a:rPr lang="en-US" altLang="en-US" sz="2800">
                <a:solidFill>
                  <a:srgbClr val="FF3300"/>
                </a:solidFill>
              </a:rPr>
              <a:t>–</a:t>
            </a:r>
            <a:r>
              <a:rPr lang="tr-TR" altLang="en-US" sz="2800">
                <a:solidFill>
                  <a:srgbClr val="FF3300"/>
                </a:solidFill>
              </a:rPr>
              <a:t>5</a:t>
            </a:r>
            <a:r>
              <a:rPr lang="en-US" altLang="en-US" sz="2800">
                <a:solidFill>
                  <a:srgbClr val="FF3300"/>
                </a:solidFill>
              </a:rPr>
              <a:t> </a:t>
            </a:r>
            <a:r>
              <a:rPr lang="en-US" altLang="en-US" sz="2800" b="0">
                <a:solidFill>
                  <a:srgbClr val="FF3300"/>
                </a:solidFill>
              </a:rPr>
              <a:t>■</a:t>
            </a:r>
            <a:r>
              <a:rPr lang="tr-TR" altLang="en-US" sz="2800"/>
              <a:t> </a:t>
            </a:r>
            <a:r>
              <a:rPr lang="en-US" altLang="en-US" sz="2800">
                <a:solidFill>
                  <a:srgbClr val="FF3300"/>
                </a:solidFill>
              </a:rPr>
              <a:t>COMPRESSIBILITY AND SPEED</a:t>
            </a:r>
            <a:r>
              <a:rPr lang="tr-TR" altLang="en-US" sz="2800">
                <a:solidFill>
                  <a:srgbClr val="FF3300"/>
                </a:solidFill>
              </a:rPr>
              <a:t> </a:t>
            </a:r>
            <a:r>
              <a:rPr lang="en-US" altLang="en-US" sz="2800">
                <a:solidFill>
                  <a:srgbClr val="FF3300"/>
                </a:solidFill>
              </a:rPr>
              <a:t>OF SOUND</a:t>
            </a:r>
          </a:p>
        </p:txBody>
      </p:sp>
      <p:sp>
        <p:nvSpPr>
          <p:cNvPr id="39939" name="Rectangle 12">
            <a:extLst>
              <a:ext uri="{FF2B5EF4-FFF2-40B4-BE49-F238E27FC236}">
                <a16:creationId xmlns:a16="http://schemas.microsoft.com/office/drawing/2014/main" id="{BF474D2B-5C34-A917-3BB7-CEDD94F3A532}"/>
              </a:ext>
            </a:extLst>
          </p:cNvPr>
          <p:cNvSpPr>
            <a:spLocks noChangeArrowheads="1"/>
          </p:cNvSpPr>
          <p:nvPr/>
        </p:nvSpPr>
        <p:spPr bwMode="auto">
          <a:xfrm>
            <a:off x="266700" y="822325"/>
            <a:ext cx="46863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500">
                <a:solidFill>
                  <a:srgbClr val="FF3300"/>
                </a:solidFill>
              </a:rPr>
              <a:t>Coefficient of Compressibility</a:t>
            </a:r>
          </a:p>
        </p:txBody>
      </p:sp>
      <p:pic>
        <p:nvPicPr>
          <p:cNvPr id="39940" name="Picture 13">
            <a:extLst>
              <a:ext uri="{FF2B5EF4-FFF2-40B4-BE49-F238E27FC236}">
                <a16:creationId xmlns:a16="http://schemas.microsoft.com/office/drawing/2014/main" id="{1EF3AE99-9CFF-B320-4A24-B3ABD7884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613" y="685800"/>
            <a:ext cx="2643187"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14">
            <a:extLst>
              <a:ext uri="{FF2B5EF4-FFF2-40B4-BE49-F238E27FC236}">
                <a16:creationId xmlns:a16="http://schemas.microsoft.com/office/drawing/2014/main" id="{6465B803-031C-3721-51DF-9DEF22A1FF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200400"/>
            <a:ext cx="3049588"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2" name="Rectangle 15">
            <a:extLst>
              <a:ext uri="{FF2B5EF4-FFF2-40B4-BE49-F238E27FC236}">
                <a16:creationId xmlns:a16="http://schemas.microsoft.com/office/drawing/2014/main" id="{F300209A-4674-0FD2-8FD1-F056D3D11327}"/>
              </a:ext>
            </a:extLst>
          </p:cNvPr>
          <p:cNvSpPr>
            <a:spLocks noChangeArrowheads="1"/>
          </p:cNvSpPr>
          <p:nvPr/>
        </p:nvSpPr>
        <p:spPr bwMode="auto">
          <a:xfrm>
            <a:off x="5334000" y="5791200"/>
            <a:ext cx="3429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1800" b="0">
                <a:solidFill>
                  <a:schemeClr val="accent2"/>
                </a:solidFill>
              </a:rPr>
              <a:t>Fluids, like solids, compress when</a:t>
            </a:r>
            <a:r>
              <a:rPr lang="tr-TR" altLang="en-US" sz="1800" b="0">
                <a:solidFill>
                  <a:schemeClr val="accent2"/>
                </a:solidFill>
              </a:rPr>
              <a:t> </a:t>
            </a:r>
            <a:r>
              <a:rPr lang="en-US" altLang="en-US" sz="1800" b="0">
                <a:solidFill>
                  <a:schemeClr val="accent2"/>
                </a:solidFill>
              </a:rPr>
              <a:t>the applied pressure is increased</a:t>
            </a:r>
            <a:r>
              <a:rPr lang="tr-TR" altLang="en-US" sz="1800" b="0">
                <a:solidFill>
                  <a:schemeClr val="accent2"/>
                </a:solidFill>
              </a:rPr>
              <a:t> </a:t>
            </a:r>
            <a:r>
              <a:rPr lang="en-US" altLang="en-US" sz="1800" b="0">
                <a:solidFill>
                  <a:schemeClr val="accent2"/>
                </a:solidFill>
              </a:rPr>
              <a:t>from </a:t>
            </a:r>
            <a:r>
              <a:rPr lang="en-US" altLang="en-US" sz="1800" b="0" i="1">
                <a:solidFill>
                  <a:schemeClr val="accent2"/>
                </a:solidFill>
              </a:rPr>
              <a:t>P</a:t>
            </a:r>
            <a:r>
              <a:rPr lang="en-US" altLang="en-US" sz="1800" b="0" baseline="-25000">
                <a:solidFill>
                  <a:schemeClr val="accent2"/>
                </a:solidFill>
              </a:rPr>
              <a:t>1</a:t>
            </a:r>
            <a:r>
              <a:rPr lang="en-US" altLang="en-US" sz="1800" b="0">
                <a:solidFill>
                  <a:schemeClr val="accent2"/>
                </a:solidFill>
              </a:rPr>
              <a:t> to </a:t>
            </a:r>
            <a:r>
              <a:rPr lang="en-US" altLang="en-US" sz="1800" b="0" i="1">
                <a:solidFill>
                  <a:schemeClr val="accent2"/>
                </a:solidFill>
              </a:rPr>
              <a:t>P</a:t>
            </a:r>
            <a:r>
              <a:rPr lang="en-US" altLang="en-US" sz="1800" b="0" baseline="-25000">
                <a:solidFill>
                  <a:schemeClr val="accent2"/>
                </a:solidFill>
              </a:rPr>
              <a:t>2</a:t>
            </a:r>
            <a:r>
              <a:rPr lang="en-US" altLang="en-US" sz="1800" b="0">
                <a:solidFill>
                  <a:schemeClr val="accent2"/>
                </a:solidFill>
              </a:rPr>
              <a:t>.</a:t>
            </a:r>
          </a:p>
        </p:txBody>
      </p:sp>
      <p:sp>
        <p:nvSpPr>
          <p:cNvPr id="39943" name="Rectangle 16">
            <a:extLst>
              <a:ext uri="{FF2B5EF4-FFF2-40B4-BE49-F238E27FC236}">
                <a16:creationId xmlns:a16="http://schemas.microsoft.com/office/drawing/2014/main" id="{68B95885-70DB-CB67-BDF4-FCAD511538E8}"/>
              </a:ext>
            </a:extLst>
          </p:cNvPr>
          <p:cNvSpPr>
            <a:spLocks noChangeArrowheads="1"/>
          </p:cNvSpPr>
          <p:nvPr/>
        </p:nvSpPr>
        <p:spPr bwMode="auto">
          <a:xfrm>
            <a:off x="228600" y="1371600"/>
            <a:ext cx="510540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5000"/>
              </a:spcBef>
              <a:spcAft>
                <a:spcPct val="15000"/>
              </a:spcAft>
              <a:buClrTx/>
              <a:buFontTx/>
              <a:buNone/>
            </a:pPr>
            <a:r>
              <a:rPr lang="en-US" altLang="en-US" sz="2000" b="0"/>
              <a:t>We know from experience that the volume (or density) of a fluid changes</a:t>
            </a:r>
            <a:r>
              <a:rPr lang="tr-TR" altLang="en-US" sz="2000" b="0"/>
              <a:t> </a:t>
            </a:r>
            <a:r>
              <a:rPr lang="en-US" altLang="en-US" sz="2000" b="0"/>
              <a:t>with a change in its temperature or pressure. </a:t>
            </a:r>
            <a:endParaRPr lang="tr-TR" altLang="en-US" sz="2000" b="0"/>
          </a:p>
          <a:p>
            <a:pPr eaLnBrk="1" hangingPunct="1">
              <a:spcBef>
                <a:spcPct val="15000"/>
              </a:spcBef>
              <a:spcAft>
                <a:spcPct val="15000"/>
              </a:spcAft>
              <a:buClrTx/>
              <a:buFontTx/>
              <a:buNone/>
            </a:pPr>
            <a:r>
              <a:rPr lang="en-US" altLang="en-US" sz="2000" b="0"/>
              <a:t>Fluids usually expand as they</a:t>
            </a:r>
            <a:r>
              <a:rPr lang="tr-TR" altLang="en-US" sz="2000" b="0"/>
              <a:t> </a:t>
            </a:r>
            <a:r>
              <a:rPr lang="en-US" altLang="en-US" sz="2000" b="0"/>
              <a:t>are heated or depressurized and</a:t>
            </a:r>
            <a:r>
              <a:rPr lang="tr-TR" altLang="en-US" sz="2000" b="0"/>
              <a:t> </a:t>
            </a:r>
            <a:r>
              <a:rPr lang="en-US" altLang="en-US" sz="2000" b="0"/>
              <a:t>contract as they are cooled or pressurized.</a:t>
            </a:r>
            <a:r>
              <a:rPr lang="tr-TR" altLang="en-US" sz="2000" b="0"/>
              <a:t> </a:t>
            </a:r>
          </a:p>
          <a:p>
            <a:pPr eaLnBrk="1" hangingPunct="1">
              <a:spcBef>
                <a:spcPct val="15000"/>
              </a:spcBef>
              <a:spcAft>
                <a:spcPct val="15000"/>
              </a:spcAft>
              <a:buClrTx/>
              <a:buFontTx/>
              <a:buNone/>
            </a:pPr>
            <a:r>
              <a:rPr lang="en-US" altLang="en-US" sz="2000" b="0"/>
              <a:t>But the amount of volume change is different for</a:t>
            </a:r>
            <a:r>
              <a:rPr lang="tr-TR" altLang="en-US" sz="2000" b="0"/>
              <a:t> </a:t>
            </a:r>
            <a:r>
              <a:rPr lang="en-US" altLang="en-US" sz="2000" b="0"/>
              <a:t>different fluids, and we</a:t>
            </a:r>
            <a:r>
              <a:rPr lang="tr-TR" altLang="en-US" sz="2000" b="0"/>
              <a:t> </a:t>
            </a:r>
            <a:r>
              <a:rPr lang="en-US" altLang="en-US" sz="2000" b="0"/>
              <a:t>need to define properties that relate volume changes to the changes in pressure</a:t>
            </a:r>
            <a:r>
              <a:rPr lang="tr-TR" altLang="en-US" sz="2000" b="0"/>
              <a:t> </a:t>
            </a:r>
            <a:r>
              <a:rPr lang="en-US" altLang="en-US" sz="2000" b="0"/>
              <a:t>and temperature. </a:t>
            </a:r>
            <a:endParaRPr lang="tr-TR" altLang="en-US" sz="2000" b="0"/>
          </a:p>
          <a:p>
            <a:pPr eaLnBrk="1" hangingPunct="1">
              <a:spcBef>
                <a:spcPct val="15000"/>
              </a:spcBef>
              <a:spcAft>
                <a:spcPct val="15000"/>
              </a:spcAft>
              <a:buClrTx/>
              <a:buFontTx/>
              <a:buNone/>
            </a:pPr>
            <a:r>
              <a:rPr lang="en-US" altLang="en-US" sz="2000" b="0"/>
              <a:t>Two such properties are</a:t>
            </a:r>
            <a:r>
              <a:rPr lang="tr-TR" altLang="en-US" sz="2000" b="0"/>
              <a:t>:</a:t>
            </a:r>
            <a:r>
              <a:rPr lang="en-US" altLang="en-US" sz="2000" b="0"/>
              <a:t> </a:t>
            </a:r>
            <a:endParaRPr lang="tr-TR" altLang="en-US" sz="2000" b="0"/>
          </a:p>
          <a:p>
            <a:pPr eaLnBrk="1" hangingPunct="1">
              <a:spcBef>
                <a:spcPct val="15000"/>
              </a:spcBef>
              <a:spcAft>
                <a:spcPct val="15000"/>
              </a:spcAft>
              <a:buClrTx/>
              <a:buFontTx/>
              <a:buNone/>
            </a:pPr>
            <a:r>
              <a:rPr lang="en-US" altLang="en-US" sz="2000" b="0">
                <a:solidFill>
                  <a:srgbClr val="CC00CC"/>
                </a:solidFill>
              </a:rPr>
              <a:t>the bulk modulus of elasticity</a:t>
            </a:r>
            <a:r>
              <a:rPr lang="tr-TR" altLang="en-US" sz="2000" b="0">
                <a:solidFill>
                  <a:srgbClr val="CC00CC"/>
                </a:solidFill>
              </a:rPr>
              <a:t> </a:t>
            </a:r>
            <a:r>
              <a:rPr lang="tr-TR" altLang="en-US" sz="2000" b="0" i="1">
                <a:solidFill>
                  <a:srgbClr val="CC00CC"/>
                </a:solidFill>
                <a:sym typeface="Symbol" panose="05050102010706020507" pitchFamily="18" charset="2"/>
              </a:rPr>
              <a:t></a:t>
            </a:r>
            <a:r>
              <a:rPr lang="en-US" altLang="en-US" sz="2000" b="0"/>
              <a:t>  </a:t>
            </a:r>
            <a:endParaRPr lang="tr-TR" altLang="en-US" sz="2000" b="0"/>
          </a:p>
          <a:p>
            <a:pPr eaLnBrk="1" hangingPunct="1">
              <a:spcBef>
                <a:spcPct val="15000"/>
              </a:spcBef>
              <a:spcAft>
                <a:spcPct val="15000"/>
              </a:spcAft>
              <a:buClrTx/>
              <a:buFontTx/>
              <a:buNone/>
            </a:pPr>
            <a:r>
              <a:rPr lang="en-US" altLang="en-US" sz="2000" b="0">
                <a:solidFill>
                  <a:srgbClr val="CC00CC"/>
                </a:solidFill>
              </a:rPr>
              <a:t>the coefficient of volume expansion</a:t>
            </a:r>
            <a:r>
              <a:rPr lang="tr-TR" altLang="en-US" sz="2000" b="0">
                <a:solidFill>
                  <a:srgbClr val="CC00CC"/>
                </a:solidFill>
              </a:rPr>
              <a:t> </a:t>
            </a:r>
            <a:r>
              <a:rPr lang="en-US" altLang="en-US" sz="2000" b="0" i="1">
                <a:solidFill>
                  <a:srgbClr val="CC00CC"/>
                </a:solidFill>
                <a:sym typeface="Symbol" panose="05050102010706020507" pitchFamily="18" charset="2"/>
              </a:rPr>
              <a:t></a:t>
            </a:r>
            <a:r>
              <a:rPr lang="en-US" altLang="en-US" sz="2000" b="0"/>
              <a:t>.</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a:extLst>
              <a:ext uri="{FF2B5EF4-FFF2-40B4-BE49-F238E27FC236}">
                <a16:creationId xmlns:a16="http://schemas.microsoft.com/office/drawing/2014/main" id="{8E5B2FBD-B0BF-076D-38E5-5004703A9B0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E2D107C0-0984-4FA8-AEE1-83A8D3683CFC}" type="slidenum">
              <a:rPr lang="en-US" altLang="en-US" sz="1400" smtClean="0"/>
              <a:pPr>
                <a:spcBef>
                  <a:spcPct val="0"/>
                </a:spcBef>
                <a:spcAft>
                  <a:spcPct val="0"/>
                </a:spcAft>
                <a:buClrTx/>
                <a:buFontTx/>
                <a:buNone/>
              </a:pPr>
              <a:t>23</a:t>
            </a:fld>
            <a:endParaRPr lang="en-US" altLang="en-US" sz="1400"/>
          </a:p>
        </p:txBody>
      </p:sp>
      <p:pic>
        <p:nvPicPr>
          <p:cNvPr id="41986" name="Picture 2">
            <a:extLst>
              <a:ext uri="{FF2B5EF4-FFF2-40B4-BE49-F238E27FC236}">
                <a16:creationId xmlns:a16="http://schemas.microsoft.com/office/drawing/2014/main" id="{51210008-E5A1-827B-223A-B68904E34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376872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a:extLst>
              <a:ext uri="{FF2B5EF4-FFF2-40B4-BE49-F238E27FC236}">
                <a16:creationId xmlns:a16="http://schemas.microsoft.com/office/drawing/2014/main" id="{267D5271-FFDE-4412-FEA1-AD3E8F7C0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4129088"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Rectangle 4">
            <a:extLst>
              <a:ext uri="{FF2B5EF4-FFF2-40B4-BE49-F238E27FC236}">
                <a16:creationId xmlns:a16="http://schemas.microsoft.com/office/drawing/2014/main" id="{1E20AB01-5FE5-1E41-2AB4-D79EC6D40862}"/>
              </a:ext>
            </a:extLst>
          </p:cNvPr>
          <p:cNvSpPr>
            <a:spLocks noChangeArrowheads="1"/>
          </p:cNvSpPr>
          <p:nvPr/>
        </p:nvSpPr>
        <p:spPr bwMode="auto">
          <a:xfrm>
            <a:off x="4419600" y="304800"/>
            <a:ext cx="457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a:solidFill>
                  <a:srgbClr val="CC00CC"/>
                </a:solidFill>
              </a:rPr>
              <a:t>C</a:t>
            </a:r>
            <a:r>
              <a:rPr lang="en-US" altLang="en-US" sz="2000">
                <a:solidFill>
                  <a:srgbClr val="CC00CC"/>
                </a:solidFill>
              </a:rPr>
              <a:t>oefficient of compressibility</a:t>
            </a:r>
            <a:r>
              <a:rPr lang="en-US" altLang="en-US" sz="2000" b="0"/>
              <a:t> </a:t>
            </a:r>
            <a:endParaRPr lang="tr-TR" altLang="en-US" sz="2000" b="0"/>
          </a:p>
          <a:p>
            <a:pPr eaLnBrk="1" hangingPunct="1">
              <a:spcBef>
                <a:spcPct val="0"/>
              </a:spcBef>
              <a:spcAft>
                <a:spcPct val="0"/>
              </a:spcAft>
              <a:buClrTx/>
              <a:buFontTx/>
              <a:buNone/>
            </a:pPr>
            <a:r>
              <a:rPr lang="en-US" altLang="en-US" sz="2000" b="0"/>
              <a:t>(also called the</a:t>
            </a:r>
            <a:r>
              <a:rPr lang="tr-TR" altLang="en-US" sz="2000" b="0"/>
              <a:t> </a:t>
            </a:r>
            <a:r>
              <a:rPr lang="en-US" altLang="en-US" sz="2000">
                <a:solidFill>
                  <a:schemeClr val="accent2"/>
                </a:solidFill>
              </a:rPr>
              <a:t>bulk modulus of compressibility</a:t>
            </a:r>
            <a:r>
              <a:rPr lang="en-US" altLang="en-US" sz="2000"/>
              <a:t> </a:t>
            </a:r>
            <a:r>
              <a:rPr lang="en-US" altLang="en-US" sz="2000" b="0"/>
              <a:t>or </a:t>
            </a:r>
            <a:r>
              <a:rPr lang="en-US" altLang="en-US" sz="2000">
                <a:solidFill>
                  <a:schemeClr val="accent2"/>
                </a:solidFill>
              </a:rPr>
              <a:t>bulk modulus of elasticity</a:t>
            </a:r>
            <a:r>
              <a:rPr lang="en-US" altLang="en-US" sz="2000" b="0"/>
              <a:t>) for fluids</a:t>
            </a:r>
          </a:p>
        </p:txBody>
      </p:sp>
      <p:sp>
        <p:nvSpPr>
          <p:cNvPr id="41989" name="Rectangle 5">
            <a:extLst>
              <a:ext uri="{FF2B5EF4-FFF2-40B4-BE49-F238E27FC236}">
                <a16:creationId xmlns:a16="http://schemas.microsoft.com/office/drawing/2014/main" id="{AAE3889D-4C7D-8B51-A358-7F097C9F21D0}"/>
              </a:ext>
            </a:extLst>
          </p:cNvPr>
          <p:cNvSpPr>
            <a:spLocks noChangeArrowheads="1"/>
          </p:cNvSpPr>
          <p:nvPr/>
        </p:nvSpPr>
        <p:spPr bwMode="auto">
          <a:xfrm>
            <a:off x="304800" y="2097088"/>
            <a:ext cx="8153400"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0000"/>
              </a:spcBef>
              <a:spcAft>
                <a:spcPct val="15000"/>
              </a:spcAft>
              <a:buClrTx/>
              <a:buFontTx/>
              <a:buNone/>
            </a:pPr>
            <a:r>
              <a:rPr lang="tr-TR" altLang="en-US" sz="2000" b="0">
                <a:solidFill>
                  <a:srgbClr val="CC00CC"/>
                </a:solidFill>
              </a:rPr>
              <a:t>T</a:t>
            </a:r>
            <a:r>
              <a:rPr lang="en-US" altLang="en-US" sz="2000" b="0">
                <a:solidFill>
                  <a:srgbClr val="CC00CC"/>
                </a:solidFill>
              </a:rPr>
              <a:t>he coefficient of compressibility represents</a:t>
            </a:r>
            <a:r>
              <a:rPr lang="en-US" altLang="en-US" sz="2000" b="0"/>
              <a:t> the</a:t>
            </a:r>
            <a:r>
              <a:rPr lang="tr-TR" altLang="en-US" sz="2000" b="0"/>
              <a:t> </a:t>
            </a:r>
            <a:r>
              <a:rPr lang="en-US" altLang="en-US" sz="2000" b="0"/>
              <a:t>change in pressure corresponding to a fractional change in volume or density</a:t>
            </a:r>
            <a:r>
              <a:rPr lang="tr-TR" altLang="en-US" sz="2000" b="0"/>
              <a:t> </a:t>
            </a:r>
            <a:r>
              <a:rPr lang="en-US" altLang="en-US" sz="2000" b="0"/>
              <a:t>of the fluid while the temperature remains constant. </a:t>
            </a:r>
            <a:endParaRPr lang="tr-TR" altLang="en-US" sz="2000" b="0"/>
          </a:p>
          <a:p>
            <a:pPr eaLnBrk="1" hangingPunct="1">
              <a:spcBef>
                <a:spcPct val="10000"/>
              </a:spcBef>
              <a:spcAft>
                <a:spcPct val="15000"/>
              </a:spcAft>
              <a:buClrTx/>
              <a:buFontTx/>
              <a:buNone/>
            </a:pPr>
            <a:r>
              <a:rPr lang="tr-TR" altLang="en-US" sz="2000" b="0">
                <a:solidFill>
                  <a:schemeClr val="accent2"/>
                </a:solidFill>
              </a:rPr>
              <a:t>What is </a:t>
            </a:r>
            <a:r>
              <a:rPr lang="en-US" altLang="en-US" sz="2000" b="0">
                <a:solidFill>
                  <a:schemeClr val="accent2"/>
                </a:solidFill>
              </a:rPr>
              <a:t>the</a:t>
            </a:r>
            <a:r>
              <a:rPr lang="tr-TR" altLang="en-US" sz="2000" b="0">
                <a:solidFill>
                  <a:schemeClr val="accent2"/>
                </a:solidFill>
              </a:rPr>
              <a:t> </a:t>
            </a:r>
            <a:r>
              <a:rPr lang="en-US" altLang="en-US" sz="2000" b="0">
                <a:solidFill>
                  <a:schemeClr val="accent2"/>
                </a:solidFill>
              </a:rPr>
              <a:t>coefficient of compressibility of a truly incompressible substance (</a:t>
            </a:r>
            <a:r>
              <a:rPr lang="en-US" altLang="en-US" sz="2000" b="0" i="1">
                <a:solidFill>
                  <a:schemeClr val="accent2"/>
                </a:solidFill>
              </a:rPr>
              <a:t>v </a:t>
            </a:r>
            <a:r>
              <a:rPr lang="tr-TR" altLang="en-US" sz="2000" b="0" i="1">
                <a:solidFill>
                  <a:schemeClr val="accent2"/>
                </a:solidFill>
              </a:rPr>
              <a:t>=</a:t>
            </a:r>
            <a:r>
              <a:rPr lang="en-US" altLang="en-US" sz="2000" b="0">
                <a:solidFill>
                  <a:schemeClr val="accent2"/>
                </a:solidFill>
              </a:rPr>
              <a:t> constant)</a:t>
            </a:r>
            <a:r>
              <a:rPr lang="tr-TR" altLang="en-US" sz="2000" b="0">
                <a:solidFill>
                  <a:schemeClr val="accent2"/>
                </a:solidFill>
              </a:rPr>
              <a:t>?</a:t>
            </a:r>
            <a:endParaRPr lang="en-US" altLang="en-US" sz="2000" b="0">
              <a:solidFill>
                <a:schemeClr val="accent2"/>
              </a:solidFill>
            </a:endParaRPr>
          </a:p>
          <a:p>
            <a:pPr eaLnBrk="1" hangingPunct="1">
              <a:spcBef>
                <a:spcPct val="10000"/>
              </a:spcBef>
              <a:spcAft>
                <a:spcPct val="15000"/>
              </a:spcAft>
              <a:buClrTx/>
              <a:buFontTx/>
              <a:buNone/>
            </a:pPr>
            <a:r>
              <a:rPr lang="en-US" altLang="en-US" sz="2000" b="0">
                <a:solidFill>
                  <a:srgbClr val="CC00CC"/>
                </a:solidFill>
              </a:rPr>
              <a:t>A large value of </a:t>
            </a:r>
            <a:r>
              <a:rPr lang="tr-TR" altLang="en-US" sz="2000" b="0" i="1">
                <a:solidFill>
                  <a:srgbClr val="CC00CC"/>
                </a:solidFill>
                <a:sym typeface="Symbol" panose="05050102010706020507" pitchFamily="18" charset="2"/>
              </a:rPr>
              <a:t></a:t>
            </a:r>
            <a:r>
              <a:rPr lang="en-US" altLang="en-US" sz="2000" b="0">
                <a:solidFill>
                  <a:srgbClr val="CC00CC"/>
                </a:solidFill>
              </a:rPr>
              <a:t> indicates</a:t>
            </a:r>
            <a:r>
              <a:rPr lang="en-US" altLang="en-US" sz="2000" b="0"/>
              <a:t> that a large change in pressure is needed to</a:t>
            </a:r>
            <a:r>
              <a:rPr lang="tr-TR" altLang="en-US" sz="2000" b="0"/>
              <a:t> </a:t>
            </a:r>
            <a:r>
              <a:rPr lang="en-US" altLang="en-US" sz="2000" b="0"/>
              <a:t>cause a small fractional change in volume, and thus </a:t>
            </a:r>
            <a:r>
              <a:rPr lang="en-US" altLang="en-US" sz="2000" b="0">
                <a:solidFill>
                  <a:srgbClr val="3333FF"/>
                </a:solidFill>
              </a:rPr>
              <a:t>a fluid with a large </a:t>
            </a:r>
            <a:r>
              <a:rPr lang="tr-TR" altLang="en-US" sz="2000" b="0" i="1">
                <a:solidFill>
                  <a:srgbClr val="3333FF"/>
                </a:solidFill>
                <a:sym typeface="Symbol" panose="05050102010706020507" pitchFamily="18" charset="2"/>
              </a:rPr>
              <a:t></a:t>
            </a:r>
            <a:r>
              <a:rPr lang="en-US" altLang="en-US" sz="2000" b="0">
                <a:solidFill>
                  <a:srgbClr val="3333FF"/>
                </a:solidFill>
              </a:rPr>
              <a:t> is</a:t>
            </a:r>
            <a:r>
              <a:rPr lang="tr-TR" altLang="en-US" sz="2000" b="0">
                <a:solidFill>
                  <a:srgbClr val="3333FF"/>
                </a:solidFill>
              </a:rPr>
              <a:t> </a:t>
            </a:r>
            <a:r>
              <a:rPr lang="en-US" altLang="en-US" sz="2000" b="0">
                <a:solidFill>
                  <a:srgbClr val="3333FF"/>
                </a:solidFill>
              </a:rPr>
              <a:t>essentially incompressible</a:t>
            </a:r>
            <a:r>
              <a:rPr lang="en-US" altLang="en-US" sz="2000" b="0"/>
              <a:t>. </a:t>
            </a:r>
            <a:endParaRPr lang="tr-TR" altLang="en-US" sz="2000" b="0"/>
          </a:p>
          <a:p>
            <a:pPr eaLnBrk="1" hangingPunct="1">
              <a:spcBef>
                <a:spcPct val="10000"/>
              </a:spcBef>
              <a:spcAft>
                <a:spcPct val="15000"/>
              </a:spcAft>
              <a:buClrTx/>
              <a:buFontTx/>
              <a:buNone/>
            </a:pPr>
            <a:r>
              <a:rPr lang="en-US" altLang="en-US" sz="2000" b="0"/>
              <a:t>This is typical for liquids, and explains why liquids</a:t>
            </a:r>
            <a:r>
              <a:rPr lang="tr-TR" altLang="en-US" sz="2000" b="0"/>
              <a:t> </a:t>
            </a:r>
            <a:r>
              <a:rPr lang="en-US" altLang="en-US" sz="2000" b="0"/>
              <a:t>are usually</a:t>
            </a:r>
            <a:r>
              <a:rPr lang="tr-TR" altLang="en-US" sz="2000" b="0"/>
              <a:t> </a:t>
            </a:r>
            <a:r>
              <a:rPr lang="en-US" altLang="en-US" sz="2000" b="0"/>
              <a:t>considered to be </a:t>
            </a:r>
            <a:r>
              <a:rPr lang="en-US" altLang="en-US" sz="2000" b="0" i="1">
                <a:solidFill>
                  <a:srgbClr val="CC00CC"/>
                </a:solidFill>
              </a:rPr>
              <a:t>incompressible</a:t>
            </a:r>
            <a:r>
              <a:rPr lang="en-US" altLang="en-US" sz="2000" b="0"/>
              <a:t>.</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3">
            <a:extLst>
              <a:ext uri="{FF2B5EF4-FFF2-40B4-BE49-F238E27FC236}">
                <a16:creationId xmlns:a16="http://schemas.microsoft.com/office/drawing/2014/main" id="{C175554D-0C40-F72D-54AB-D403BA0A862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DD1A7B56-1F4C-421E-BC1D-4C0DE86A01A5}" type="slidenum">
              <a:rPr lang="en-US" altLang="en-US" sz="1400" smtClean="0"/>
              <a:pPr>
                <a:spcBef>
                  <a:spcPct val="0"/>
                </a:spcBef>
                <a:spcAft>
                  <a:spcPct val="0"/>
                </a:spcAft>
                <a:buClrTx/>
                <a:buFontTx/>
                <a:buNone/>
              </a:pPr>
              <a:t>24</a:t>
            </a:fld>
            <a:endParaRPr lang="en-US" altLang="en-US" sz="1400"/>
          </a:p>
        </p:txBody>
      </p:sp>
      <p:pic>
        <p:nvPicPr>
          <p:cNvPr id="43010" name="Picture 3">
            <a:extLst>
              <a:ext uri="{FF2B5EF4-FFF2-40B4-BE49-F238E27FC236}">
                <a16:creationId xmlns:a16="http://schemas.microsoft.com/office/drawing/2014/main" id="{56DFD4C4-94DB-D169-F6BD-BFE7E48BB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1238"/>
            <a:ext cx="3589338" cy="450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4">
            <a:extLst>
              <a:ext uri="{FF2B5EF4-FFF2-40B4-BE49-F238E27FC236}">
                <a16:creationId xmlns:a16="http://schemas.microsoft.com/office/drawing/2014/main" id="{BACA240C-8C07-3475-DD9A-F78FF6679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35238"/>
            <a:ext cx="3589338" cy="272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Rectangle 5">
            <a:extLst>
              <a:ext uri="{FF2B5EF4-FFF2-40B4-BE49-F238E27FC236}">
                <a16:creationId xmlns:a16="http://schemas.microsoft.com/office/drawing/2014/main" id="{FE4D3F09-18A8-A243-0210-DADD7A22D8EB}"/>
              </a:ext>
            </a:extLst>
          </p:cNvPr>
          <p:cNvSpPr>
            <a:spLocks noChangeArrowheads="1"/>
          </p:cNvSpPr>
          <p:nvPr/>
        </p:nvSpPr>
        <p:spPr bwMode="auto">
          <a:xfrm>
            <a:off x="3810000" y="5240338"/>
            <a:ext cx="50292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Water hammer arrestors: (a) A large</a:t>
            </a:r>
            <a:r>
              <a:rPr lang="tr-TR" altLang="en-US" sz="1800" b="0">
                <a:solidFill>
                  <a:srgbClr val="3333FF"/>
                </a:solidFill>
              </a:rPr>
              <a:t> </a:t>
            </a:r>
            <a:r>
              <a:rPr lang="en-US" altLang="en-US" sz="1800" b="0">
                <a:solidFill>
                  <a:srgbClr val="3333FF"/>
                </a:solidFill>
              </a:rPr>
              <a:t>surge tower built to protect the</a:t>
            </a:r>
            <a:r>
              <a:rPr lang="tr-TR" altLang="en-US" sz="1800" b="0">
                <a:solidFill>
                  <a:srgbClr val="3333FF"/>
                </a:solidFill>
              </a:rPr>
              <a:t> </a:t>
            </a:r>
            <a:r>
              <a:rPr lang="en-US" altLang="en-US" sz="1800" b="0">
                <a:solidFill>
                  <a:srgbClr val="3333FF"/>
                </a:solidFill>
              </a:rPr>
              <a:t>pipeline against water hammer</a:t>
            </a:r>
            <a:r>
              <a:rPr lang="tr-TR" altLang="en-US" sz="1800" b="0">
                <a:solidFill>
                  <a:srgbClr val="3333FF"/>
                </a:solidFill>
              </a:rPr>
              <a:t> </a:t>
            </a:r>
            <a:r>
              <a:rPr lang="en-US" altLang="en-US" sz="1800" b="0">
                <a:solidFill>
                  <a:srgbClr val="3333FF"/>
                </a:solidFill>
              </a:rPr>
              <a:t>damage.</a:t>
            </a:r>
            <a:r>
              <a:rPr lang="tr-TR" altLang="en-US" sz="1800" b="0">
                <a:solidFill>
                  <a:srgbClr val="3333FF"/>
                </a:solidFill>
              </a:rPr>
              <a:t> </a:t>
            </a:r>
            <a:r>
              <a:rPr lang="en-US" altLang="en-US" sz="1800" b="0">
                <a:solidFill>
                  <a:srgbClr val="3333FF"/>
                </a:solidFill>
              </a:rPr>
              <a:t>(b) Much smaller arrestors used for</a:t>
            </a:r>
            <a:r>
              <a:rPr lang="tr-TR" altLang="en-US" sz="1800" b="0">
                <a:solidFill>
                  <a:srgbClr val="3333FF"/>
                </a:solidFill>
              </a:rPr>
              <a:t> </a:t>
            </a:r>
            <a:r>
              <a:rPr lang="en-US" altLang="en-US" sz="1800" b="0">
                <a:solidFill>
                  <a:srgbClr val="3333FF"/>
                </a:solidFill>
              </a:rPr>
              <a:t>supplying water to a household</a:t>
            </a:r>
            <a:r>
              <a:rPr lang="tr-TR" altLang="en-US" sz="1800" b="0">
                <a:solidFill>
                  <a:srgbClr val="3333FF"/>
                </a:solidFill>
              </a:rPr>
              <a:t> </a:t>
            </a:r>
            <a:r>
              <a:rPr lang="en-US" altLang="en-US" sz="1800" b="0">
                <a:solidFill>
                  <a:srgbClr val="3333FF"/>
                </a:solidFill>
              </a:rPr>
              <a:t>washing machine.</a:t>
            </a:r>
          </a:p>
        </p:txBody>
      </p:sp>
      <p:sp>
        <p:nvSpPr>
          <p:cNvPr id="43013" name="Rectangle 6">
            <a:extLst>
              <a:ext uri="{FF2B5EF4-FFF2-40B4-BE49-F238E27FC236}">
                <a16:creationId xmlns:a16="http://schemas.microsoft.com/office/drawing/2014/main" id="{AED102EE-5E2A-BF57-1CFF-DC00399CCC18}"/>
              </a:ext>
            </a:extLst>
          </p:cNvPr>
          <p:cNvSpPr>
            <a:spLocks noChangeArrowheads="1"/>
          </p:cNvSpPr>
          <p:nvPr/>
        </p:nvSpPr>
        <p:spPr bwMode="auto">
          <a:xfrm>
            <a:off x="228600" y="147638"/>
            <a:ext cx="8763000" cy="267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0000"/>
              </a:spcBef>
              <a:spcAft>
                <a:spcPct val="10000"/>
              </a:spcAft>
              <a:buClrTx/>
              <a:buFontTx/>
              <a:buNone/>
            </a:pPr>
            <a:r>
              <a:rPr lang="tr-TR" altLang="en-US" sz="1800">
                <a:solidFill>
                  <a:srgbClr val="CC00CC"/>
                </a:solidFill>
              </a:rPr>
              <a:t>W</a:t>
            </a:r>
            <a:r>
              <a:rPr lang="en-US" altLang="en-US" sz="1800">
                <a:solidFill>
                  <a:srgbClr val="CC00CC"/>
                </a:solidFill>
              </a:rPr>
              <a:t>ater hammer</a:t>
            </a:r>
            <a:r>
              <a:rPr lang="tr-TR" altLang="en-US" sz="1800">
                <a:solidFill>
                  <a:srgbClr val="CC00CC"/>
                </a:solidFill>
              </a:rPr>
              <a:t>:</a:t>
            </a:r>
            <a:r>
              <a:rPr lang="tr-TR" altLang="en-US" sz="1800" b="0" i="1"/>
              <a:t> </a:t>
            </a:r>
            <a:r>
              <a:rPr lang="tr-TR" altLang="en-US" sz="1800" b="0"/>
              <a:t>C</a:t>
            </a:r>
            <a:r>
              <a:rPr lang="en-US" altLang="en-US" sz="1800" b="0"/>
              <a:t>haracterized by a sound that</a:t>
            </a:r>
            <a:r>
              <a:rPr lang="tr-TR" altLang="en-US" sz="1800" b="0"/>
              <a:t> </a:t>
            </a:r>
            <a:r>
              <a:rPr lang="en-US" altLang="en-US" sz="1800" b="0"/>
              <a:t>resembles the sound produced when a pipe is “hammered.”</a:t>
            </a:r>
            <a:r>
              <a:rPr lang="tr-TR" altLang="en-US" sz="1800" b="0"/>
              <a:t> </a:t>
            </a:r>
            <a:r>
              <a:rPr lang="en-US" altLang="en-US" sz="1800" b="0"/>
              <a:t>This occurs</a:t>
            </a:r>
            <a:r>
              <a:rPr lang="tr-TR" altLang="en-US" sz="1800" b="0"/>
              <a:t> </a:t>
            </a:r>
            <a:r>
              <a:rPr lang="en-US" altLang="en-US" sz="1800" b="0"/>
              <a:t>when a liquid in a piping network encounters an abrupt flow restriction</a:t>
            </a:r>
            <a:r>
              <a:rPr lang="tr-TR" altLang="en-US" sz="1800" b="0"/>
              <a:t> </a:t>
            </a:r>
            <a:r>
              <a:rPr lang="en-US" altLang="en-US" sz="1800" b="0"/>
              <a:t>(such as a closing valve) and is locally compressed. </a:t>
            </a:r>
            <a:endParaRPr lang="tr-TR" altLang="en-US" sz="1800" b="0"/>
          </a:p>
          <a:p>
            <a:pPr eaLnBrk="1" hangingPunct="1">
              <a:spcBef>
                <a:spcPct val="10000"/>
              </a:spcBef>
              <a:spcAft>
                <a:spcPct val="10000"/>
              </a:spcAft>
              <a:buClrTx/>
              <a:buFontTx/>
              <a:buNone/>
            </a:pPr>
            <a:r>
              <a:rPr lang="en-US" altLang="en-US" sz="1800" b="0"/>
              <a:t>The acoustic waves that</a:t>
            </a:r>
            <a:r>
              <a:rPr lang="tr-TR" altLang="en-US" sz="1800" b="0"/>
              <a:t> </a:t>
            </a:r>
            <a:r>
              <a:rPr lang="en-US" altLang="en-US" sz="1800" b="0"/>
              <a:t>are produced strike the pipe surfaces, bends, and valves as they propagate</a:t>
            </a:r>
            <a:r>
              <a:rPr lang="tr-TR" altLang="en-US" sz="1800" b="0"/>
              <a:t> </a:t>
            </a:r>
            <a:r>
              <a:rPr lang="en-US" altLang="en-US" sz="1800" b="0"/>
              <a:t>and reflect along the pipe, causing the pipe to vibrate and produce the</a:t>
            </a:r>
            <a:r>
              <a:rPr lang="tr-TR" altLang="en-US" sz="1800" b="0"/>
              <a:t> </a:t>
            </a:r>
            <a:r>
              <a:rPr lang="en-US" altLang="en-US" sz="1800" b="0"/>
              <a:t>familiar sound. </a:t>
            </a:r>
            <a:endParaRPr lang="tr-TR" altLang="en-US" sz="1800" b="0"/>
          </a:p>
          <a:p>
            <a:pPr eaLnBrk="1" hangingPunct="1">
              <a:spcBef>
                <a:spcPct val="10000"/>
              </a:spcBef>
              <a:spcAft>
                <a:spcPct val="10000"/>
              </a:spcAft>
              <a:buClrTx/>
              <a:buFontTx/>
              <a:buNone/>
            </a:pPr>
            <a:r>
              <a:rPr lang="tr-TR" altLang="en-US" sz="1800">
                <a:solidFill>
                  <a:srgbClr val="FF3300"/>
                </a:solidFill>
              </a:rPr>
              <a:t>W</a:t>
            </a:r>
            <a:r>
              <a:rPr lang="en-US" altLang="en-US" sz="1800">
                <a:solidFill>
                  <a:srgbClr val="FF3300"/>
                </a:solidFill>
              </a:rPr>
              <a:t>ater hammering can be</a:t>
            </a:r>
            <a:r>
              <a:rPr lang="tr-TR" altLang="en-US" sz="1800">
                <a:solidFill>
                  <a:srgbClr val="FF3300"/>
                </a:solidFill>
              </a:rPr>
              <a:t> </a:t>
            </a:r>
            <a:r>
              <a:rPr lang="en-US" altLang="en-US" sz="1800">
                <a:solidFill>
                  <a:srgbClr val="FF3300"/>
                </a:solidFill>
              </a:rPr>
              <a:t>quite destructive, leading to leaks or even structural damage. The effect can</a:t>
            </a:r>
            <a:r>
              <a:rPr lang="tr-TR" altLang="en-US" sz="1800">
                <a:solidFill>
                  <a:srgbClr val="FF3300"/>
                </a:solidFill>
              </a:rPr>
              <a:t> </a:t>
            </a:r>
            <a:r>
              <a:rPr lang="en-US" altLang="en-US" sz="1800">
                <a:solidFill>
                  <a:srgbClr val="FF3300"/>
                </a:solidFill>
              </a:rPr>
              <a:t>be suppressed with a</a:t>
            </a:r>
            <a:r>
              <a:rPr lang="en-US" altLang="en-US" sz="1800"/>
              <a:t> </a:t>
            </a:r>
            <a:r>
              <a:rPr lang="en-US" altLang="en-US" sz="1800" i="1">
                <a:solidFill>
                  <a:srgbClr val="CC00CC"/>
                </a:solidFill>
              </a:rPr>
              <a:t>water hammer arrestor</a:t>
            </a:r>
            <a:r>
              <a:rPr lang="tr-TR" altLang="en-US" sz="1800" i="1"/>
              <a:t>.</a:t>
            </a:r>
            <a:endParaRPr lang="en-US" altLang="en-US" sz="1800" i="1"/>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3">
            <a:extLst>
              <a:ext uri="{FF2B5EF4-FFF2-40B4-BE49-F238E27FC236}">
                <a16:creationId xmlns:a16="http://schemas.microsoft.com/office/drawing/2014/main" id="{CB5FA40C-BCC5-EA17-E9CD-76FFB09B5C0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09E2773D-8850-4FDD-B70B-D6130F98A92A}" type="slidenum">
              <a:rPr lang="en-US" altLang="en-US" sz="1400" smtClean="0"/>
              <a:pPr>
                <a:spcBef>
                  <a:spcPct val="0"/>
                </a:spcBef>
                <a:spcAft>
                  <a:spcPct val="0"/>
                </a:spcAft>
                <a:buClrTx/>
                <a:buFontTx/>
                <a:buNone/>
              </a:pPr>
              <a:t>25</a:t>
            </a:fld>
            <a:endParaRPr lang="en-US" altLang="en-US" sz="1400"/>
          </a:p>
        </p:txBody>
      </p:sp>
      <p:pic>
        <p:nvPicPr>
          <p:cNvPr id="44034" name="Picture 2">
            <a:extLst>
              <a:ext uri="{FF2B5EF4-FFF2-40B4-BE49-F238E27FC236}">
                <a16:creationId xmlns:a16="http://schemas.microsoft.com/office/drawing/2014/main" id="{A2594B16-0010-DA1F-5673-3040E7BD9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7234238"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5" name="Rectangle 3">
            <a:extLst>
              <a:ext uri="{FF2B5EF4-FFF2-40B4-BE49-F238E27FC236}">
                <a16:creationId xmlns:a16="http://schemas.microsoft.com/office/drawing/2014/main" id="{FD960E0D-2812-B5DD-BE8C-51EAB01C1019}"/>
              </a:ext>
            </a:extLst>
          </p:cNvPr>
          <p:cNvSpPr>
            <a:spLocks noChangeArrowheads="1"/>
          </p:cNvSpPr>
          <p:nvPr/>
        </p:nvSpPr>
        <p:spPr bwMode="auto">
          <a:xfrm>
            <a:off x="304800" y="1143000"/>
            <a:ext cx="7924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b="0">
                <a:solidFill>
                  <a:schemeClr val="accent2"/>
                </a:solidFill>
              </a:rPr>
              <a:t>T</a:t>
            </a:r>
            <a:r>
              <a:rPr lang="en-US" altLang="en-US" sz="2000" b="0">
                <a:solidFill>
                  <a:schemeClr val="accent2"/>
                </a:solidFill>
              </a:rPr>
              <a:t>he coefficient of compressibility of an ideal gas is equal to its</a:t>
            </a:r>
            <a:r>
              <a:rPr lang="tr-TR" altLang="en-US" sz="2000" b="0">
                <a:solidFill>
                  <a:schemeClr val="accent2"/>
                </a:solidFill>
              </a:rPr>
              <a:t> </a:t>
            </a:r>
            <a:r>
              <a:rPr lang="en-US" altLang="en-US" sz="2000" b="0">
                <a:solidFill>
                  <a:schemeClr val="accent2"/>
                </a:solidFill>
              </a:rPr>
              <a:t>absolute pressure, and the coefficient of compressibility of the gas increases</a:t>
            </a:r>
            <a:r>
              <a:rPr lang="tr-TR" altLang="en-US" sz="2000" b="0">
                <a:solidFill>
                  <a:schemeClr val="accent2"/>
                </a:solidFill>
              </a:rPr>
              <a:t> </a:t>
            </a:r>
            <a:r>
              <a:rPr lang="en-US" altLang="en-US" sz="2000" b="0">
                <a:solidFill>
                  <a:schemeClr val="accent2"/>
                </a:solidFill>
              </a:rPr>
              <a:t>with increasing pressure.</a:t>
            </a:r>
          </a:p>
        </p:txBody>
      </p:sp>
      <p:pic>
        <p:nvPicPr>
          <p:cNvPr id="44036" name="Picture 4">
            <a:extLst>
              <a:ext uri="{FF2B5EF4-FFF2-40B4-BE49-F238E27FC236}">
                <a16:creationId xmlns:a16="http://schemas.microsoft.com/office/drawing/2014/main" id="{1ACC9E15-FE06-1C6D-99D3-F2400F1B3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60600"/>
            <a:ext cx="5929313"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7" name="Rectangle 5">
            <a:extLst>
              <a:ext uri="{FF2B5EF4-FFF2-40B4-BE49-F238E27FC236}">
                <a16:creationId xmlns:a16="http://schemas.microsoft.com/office/drawing/2014/main" id="{855C4952-095C-D9DD-FD9D-84FEEC181067}"/>
              </a:ext>
            </a:extLst>
          </p:cNvPr>
          <p:cNvSpPr>
            <a:spLocks noChangeArrowheads="1"/>
          </p:cNvSpPr>
          <p:nvPr/>
        </p:nvSpPr>
        <p:spPr bwMode="auto">
          <a:xfrm>
            <a:off x="304800" y="3032125"/>
            <a:ext cx="807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b="0">
                <a:solidFill>
                  <a:schemeClr val="accent2"/>
                </a:solidFill>
              </a:rPr>
              <a:t>T</a:t>
            </a:r>
            <a:r>
              <a:rPr lang="en-US" altLang="en-US" sz="2000" b="0">
                <a:solidFill>
                  <a:schemeClr val="accent2"/>
                </a:solidFill>
              </a:rPr>
              <a:t>he percent increase of density of an ideal gas during isothermal</a:t>
            </a:r>
            <a:r>
              <a:rPr lang="tr-TR" altLang="en-US" sz="2000" b="0">
                <a:solidFill>
                  <a:schemeClr val="accent2"/>
                </a:solidFill>
              </a:rPr>
              <a:t> </a:t>
            </a:r>
            <a:r>
              <a:rPr lang="en-US" altLang="en-US" sz="2000" b="0">
                <a:solidFill>
                  <a:schemeClr val="accent2"/>
                </a:solidFill>
              </a:rPr>
              <a:t>compression is equal to the percent increase in pressure.</a:t>
            </a:r>
          </a:p>
        </p:txBody>
      </p:sp>
      <p:grpSp>
        <p:nvGrpSpPr>
          <p:cNvPr id="44038" name="Group 10">
            <a:extLst>
              <a:ext uri="{FF2B5EF4-FFF2-40B4-BE49-F238E27FC236}">
                <a16:creationId xmlns:a16="http://schemas.microsoft.com/office/drawing/2014/main" id="{8ADE16D8-7225-3158-5276-1EE8469693C7}"/>
              </a:ext>
            </a:extLst>
          </p:cNvPr>
          <p:cNvGrpSpPr>
            <a:grpSpLocks/>
          </p:cNvGrpSpPr>
          <p:nvPr/>
        </p:nvGrpSpPr>
        <p:grpSpPr bwMode="auto">
          <a:xfrm>
            <a:off x="304800" y="3962400"/>
            <a:ext cx="8534400" cy="2667000"/>
            <a:chOff x="192" y="2496"/>
            <a:chExt cx="5376" cy="1680"/>
          </a:xfrm>
        </p:grpSpPr>
        <p:sp>
          <p:nvSpPr>
            <p:cNvPr id="44039" name="Rectangle 8">
              <a:extLst>
                <a:ext uri="{FF2B5EF4-FFF2-40B4-BE49-F238E27FC236}">
                  <a16:creationId xmlns:a16="http://schemas.microsoft.com/office/drawing/2014/main" id="{508F0404-882D-EE12-3C2A-7D05B54B1C51}"/>
                </a:ext>
              </a:extLst>
            </p:cNvPr>
            <p:cNvSpPr>
              <a:spLocks noChangeArrowheads="1"/>
            </p:cNvSpPr>
            <p:nvPr/>
          </p:nvSpPr>
          <p:spPr bwMode="auto">
            <a:xfrm>
              <a:off x="192" y="2496"/>
              <a:ext cx="5328" cy="168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endParaRPr lang="en-US" altLang="en-US" sz="1800"/>
            </a:p>
          </p:txBody>
        </p:sp>
        <p:pic>
          <p:nvPicPr>
            <p:cNvPr id="44040" name="Picture 6">
              <a:extLst>
                <a:ext uri="{FF2B5EF4-FFF2-40B4-BE49-F238E27FC236}">
                  <a16:creationId xmlns:a16="http://schemas.microsoft.com/office/drawing/2014/main" id="{351914E0-D3DA-1B12-F6C1-A3EC5E17BF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 y="3504"/>
              <a:ext cx="3224" cy="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1" name="Rectangle 7">
              <a:extLst>
                <a:ext uri="{FF2B5EF4-FFF2-40B4-BE49-F238E27FC236}">
                  <a16:creationId xmlns:a16="http://schemas.microsoft.com/office/drawing/2014/main" id="{89544AD8-FD80-8BA4-6145-A239A2A4A2D9}"/>
                </a:ext>
              </a:extLst>
            </p:cNvPr>
            <p:cNvSpPr>
              <a:spLocks noChangeArrowheads="1"/>
            </p:cNvSpPr>
            <p:nvPr/>
          </p:nvSpPr>
          <p:spPr bwMode="auto">
            <a:xfrm>
              <a:off x="240" y="2496"/>
              <a:ext cx="5328"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0000"/>
                </a:spcBef>
                <a:spcAft>
                  <a:spcPct val="10000"/>
                </a:spcAft>
                <a:buClrTx/>
                <a:buFontTx/>
                <a:buNone/>
              </a:pPr>
              <a:r>
                <a:rPr lang="en-US" altLang="en-US" sz="2000">
                  <a:solidFill>
                    <a:srgbClr val="CC00CC"/>
                  </a:solidFill>
                </a:rPr>
                <a:t>Isothermal</a:t>
              </a:r>
              <a:r>
                <a:rPr lang="tr-TR" altLang="en-US" sz="2000">
                  <a:solidFill>
                    <a:srgbClr val="CC00CC"/>
                  </a:solidFill>
                </a:rPr>
                <a:t> </a:t>
              </a:r>
              <a:r>
                <a:rPr lang="en-US" altLang="en-US" sz="2000">
                  <a:solidFill>
                    <a:srgbClr val="CC00CC"/>
                  </a:solidFill>
                </a:rPr>
                <a:t>compressibility</a:t>
              </a:r>
              <a:r>
                <a:rPr lang="tr-TR" altLang="en-US" sz="2000">
                  <a:solidFill>
                    <a:srgbClr val="CC00CC"/>
                  </a:solidFill>
                </a:rPr>
                <a:t>:</a:t>
              </a:r>
              <a:r>
                <a:rPr lang="en-US" altLang="en-US" sz="2000"/>
                <a:t> </a:t>
              </a:r>
              <a:r>
                <a:rPr lang="en-US" altLang="en-US" sz="2000" b="0"/>
                <a:t>The inverse of the coefficient of compressibility</a:t>
              </a:r>
              <a:r>
                <a:rPr lang="tr-TR" altLang="en-US" sz="2000" b="0"/>
                <a:t>.</a:t>
              </a:r>
              <a:r>
                <a:rPr lang="en-US" altLang="en-US" sz="2000" b="0"/>
                <a:t> </a:t>
              </a:r>
              <a:endParaRPr lang="tr-TR" altLang="en-US" sz="2000" b="0"/>
            </a:p>
            <a:p>
              <a:pPr eaLnBrk="1" hangingPunct="1">
                <a:spcBef>
                  <a:spcPct val="10000"/>
                </a:spcBef>
                <a:spcAft>
                  <a:spcPct val="10000"/>
                </a:spcAft>
                <a:buClrTx/>
                <a:buFontTx/>
                <a:buNone/>
              </a:pPr>
              <a:r>
                <a:rPr lang="en-US" altLang="en-US" sz="2000" b="0"/>
                <a:t>The isothermal compressibility of a fluid represents the fractional change in</a:t>
              </a:r>
              <a:r>
                <a:rPr lang="tr-TR" altLang="en-US" sz="2000" b="0"/>
                <a:t> </a:t>
              </a:r>
              <a:r>
                <a:rPr lang="en-US" altLang="en-US" sz="2000" b="0"/>
                <a:t>volume or density corresponding to a unit change in pressure.</a:t>
              </a:r>
            </a:p>
          </p:txBody>
        </p:sp>
      </p:gr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a:extLst>
              <a:ext uri="{FF2B5EF4-FFF2-40B4-BE49-F238E27FC236}">
                <a16:creationId xmlns:a16="http://schemas.microsoft.com/office/drawing/2014/main" id="{361FDDDB-8682-2A51-C75B-34F7A063E81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12594D5C-4545-4D89-9014-171E2A3E9FE4}" type="slidenum">
              <a:rPr lang="en-US" altLang="en-US" sz="1400" smtClean="0"/>
              <a:pPr>
                <a:spcBef>
                  <a:spcPct val="0"/>
                </a:spcBef>
                <a:spcAft>
                  <a:spcPct val="0"/>
                </a:spcAft>
                <a:buClrTx/>
                <a:buFontTx/>
                <a:buNone/>
              </a:pPr>
              <a:t>26</a:t>
            </a:fld>
            <a:endParaRPr lang="en-US" altLang="en-US" sz="1400"/>
          </a:p>
        </p:txBody>
      </p:sp>
      <p:sp>
        <p:nvSpPr>
          <p:cNvPr id="45058" name="Rectangle 2">
            <a:extLst>
              <a:ext uri="{FF2B5EF4-FFF2-40B4-BE49-F238E27FC236}">
                <a16:creationId xmlns:a16="http://schemas.microsoft.com/office/drawing/2014/main" id="{87968215-755E-AA51-BC6D-B9E69F1A6811}"/>
              </a:ext>
            </a:extLst>
          </p:cNvPr>
          <p:cNvSpPr>
            <a:spLocks noChangeArrowheads="1"/>
          </p:cNvSpPr>
          <p:nvPr/>
        </p:nvSpPr>
        <p:spPr bwMode="auto">
          <a:xfrm>
            <a:off x="457200" y="277813"/>
            <a:ext cx="53435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600">
                <a:solidFill>
                  <a:srgbClr val="FF3300"/>
                </a:solidFill>
              </a:rPr>
              <a:t>Coefficient of Volume Expansion</a:t>
            </a:r>
          </a:p>
        </p:txBody>
      </p:sp>
      <p:pic>
        <p:nvPicPr>
          <p:cNvPr id="45059" name="Picture 3">
            <a:extLst>
              <a:ext uri="{FF2B5EF4-FFF2-40B4-BE49-F238E27FC236}">
                <a16:creationId xmlns:a16="http://schemas.microsoft.com/office/drawing/2014/main" id="{18B7522C-DF4D-3A4E-F35B-5239E180A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066800"/>
            <a:ext cx="3319463" cy="398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Rectangle 4">
            <a:extLst>
              <a:ext uri="{FF2B5EF4-FFF2-40B4-BE49-F238E27FC236}">
                <a16:creationId xmlns:a16="http://schemas.microsoft.com/office/drawing/2014/main" id="{9FC4D9F9-8AE1-038C-AE08-699BE559C3DE}"/>
              </a:ext>
            </a:extLst>
          </p:cNvPr>
          <p:cNvSpPr>
            <a:spLocks noChangeArrowheads="1"/>
          </p:cNvSpPr>
          <p:nvPr/>
        </p:nvSpPr>
        <p:spPr bwMode="auto">
          <a:xfrm>
            <a:off x="5334000" y="5029200"/>
            <a:ext cx="3200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chemeClr val="accent2"/>
                </a:solidFill>
              </a:rPr>
              <a:t>Natural convection over a woman’s</a:t>
            </a:r>
            <a:r>
              <a:rPr lang="tr-TR" altLang="en-US" sz="2000" b="0">
                <a:solidFill>
                  <a:schemeClr val="accent2"/>
                </a:solidFill>
              </a:rPr>
              <a:t> </a:t>
            </a:r>
            <a:r>
              <a:rPr lang="en-US" altLang="en-US" sz="2000" b="0">
                <a:solidFill>
                  <a:schemeClr val="accent2"/>
                </a:solidFill>
              </a:rPr>
              <a:t>hand.</a:t>
            </a:r>
          </a:p>
        </p:txBody>
      </p:sp>
      <p:sp>
        <p:nvSpPr>
          <p:cNvPr id="45061" name="Rectangle 5">
            <a:extLst>
              <a:ext uri="{FF2B5EF4-FFF2-40B4-BE49-F238E27FC236}">
                <a16:creationId xmlns:a16="http://schemas.microsoft.com/office/drawing/2014/main" id="{A7DC0620-6DB2-CBA1-5F0D-1334A03BA34E}"/>
              </a:ext>
            </a:extLst>
          </p:cNvPr>
          <p:cNvSpPr>
            <a:spLocks noChangeArrowheads="1"/>
          </p:cNvSpPr>
          <p:nvPr/>
        </p:nvSpPr>
        <p:spPr bwMode="auto">
          <a:xfrm>
            <a:off x="533400" y="914400"/>
            <a:ext cx="4724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Aft>
                <a:spcPct val="15000"/>
              </a:spcAft>
              <a:buClrTx/>
              <a:buFontTx/>
              <a:buNone/>
            </a:pPr>
            <a:r>
              <a:rPr lang="en-US" altLang="en-US" sz="2000" b="0"/>
              <a:t>The density of a fluid depends more strongly on temperature</a:t>
            </a:r>
            <a:r>
              <a:rPr lang="tr-TR" altLang="en-US" sz="2000" b="0"/>
              <a:t> </a:t>
            </a:r>
            <a:r>
              <a:rPr lang="en-US" altLang="en-US" sz="2000" b="0"/>
              <a:t>than it does on pressur</a:t>
            </a:r>
            <a:r>
              <a:rPr lang="tr-TR" altLang="en-US" sz="2000" b="0"/>
              <a:t>e.</a:t>
            </a:r>
            <a:r>
              <a:rPr lang="en-US" altLang="en-US" sz="2000" b="0"/>
              <a:t> </a:t>
            </a:r>
            <a:endParaRPr lang="tr-TR" altLang="en-US" sz="2000" b="0"/>
          </a:p>
          <a:p>
            <a:pPr eaLnBrk="1" hangingPunct="1">
              <a:spcAft>
                <a:spcPct val="15000"/>
              </a:spcAft>
              <a:buClrTx/>
              <a:buFontTx/>
              <a:buNone/>
            </a:pPr>
            <a:r>
              <a:rPr lang="tr-TR" altLang="en-US" sz="2000" b="0"/>
              <a:t>T</a:t>
            </a:r>
            <a:r>
              <a:rPr lang="en-US" altLang="en-US" sz="2000" b="0"/>
              <a:t>he variation of density with temperature is</a:t>
            </a:r>
            <a:r>
              <a:rPr lang="tr-TR" altLang="en-US" sz="2000" b="0"/>
              <a:t> </a:t>
            </a:r>
            <a:r>
              <a:rPr lang="en-US" altLang="en-US" sz="2000" b="0"/>
              <a:t>responsible for numerous natural phenomena such as </a:t>
            </a:r>
            <a:r>
              <a:rPr lang="en-US" altLang="en-US" sz="2000" b="0">
                <a:solidFill>
                  <a:srgbClr val="3399FF"/>
                </a:solidFill>
              </a:rPr>
              <a:t>winds, currents in</a:t>
            </a:r>
            <a:r>
              <a:rPr lang="tr-TR" altLang="en-US" sz="2000" b="0">
                <a:solidFill>
                  <a:srgbClr val="3399FF"/>
                </a:solidFill>
              </a:rPr>
              <a:t> </a:t>
            </a:r>
            <a:r>
              <a:rPr lang="en-US" altLang="en-US" sz="2000" b="0">
                <a:solidFill>
                  <a:srgbClr val="3399FF"/>
                </a:solidFill>
              </a:rPr>
              <a:t>oceans, rise of plumes in chimneys, the</a:t>
            </a:r>
            <a:r>
              <a:rPr lang="tr-TR" altLang="en-US" sz="2000" b="0">
                <a:solidFill>
                  <a:srgbClr val="3399FF"/>
                </a:solidFill>
              </a:rPr>
              <a:t> </a:t>
            </a:r>
            <a:r>
              <a:rPr lang="en-US" altLang="en-US" sz="2000" b="0">
                <a:solidFill>
                  <a:srgbClr val="3399FF"/>
                </a:solidFill>
              </a:rPr>
              <a:t>operation of hot-air balloons, heat</a:t>
            </a:r>
            <a:r>
              <a:rPr lang="tr-TR" altLang="en-US" sz="2000" b="0">
                <a:solidFill>
                  <a:srgbClr val="3399FF"/>
                </a:solidFill>
              </a:rPr>
              <a:t> </a:t>
            </a:r>
            <a:r>
              <a:rPr lang="en-US" altLang="en-US" sz="2000" b="0">
                <a:solidFill>
                  <a:srgbClr val="3399FF"/>
                </a:solidFill>
              </a:rPr>
              <a:t>transfer by natural convection, and even the rise of hot air and thus the</a:t>
            </a:r>
            <a:r>
              <a:rPr lang="tr-TR" altLang="en-US" sz="2000" b="0">
                <a:solidFill>
                  <a:srgbClr val="3399FF"/>
                </a:solidFill>
              </a:rPr>
              <a:t> </a:t>
            </a:r>
            <a:r>
              <a:rPr lang="en-US" altLang="en-US" sz="2000" b="0">
                <a:solidFill>
                  <a:srgbClr val="3399FF"/>
                </a:solidFill>
              </a:rPr>
              <a:t>phrase “heat rises”.</a:t>
            </a:r>
            <a:r>
              <a:rPr lang="en-US" altLang="en-US" sz="2000" b="0"/>
              <a:t> </a:t>
            </a:r>
            <a:endParaRPr lang="tr-TR" altLang="en-US" sz="2000" b="0"/>
          </a:p>
          <a:p>
            <a:pPr eaLnBrk="1" hangingPunct="1">
              <a:spcAft>
                <a:spcPct val="15000"/>
              </a:spcAft>
              <a:buClrTx/>
              <a:buFontTx/>
              <a:buNone/>
            </a:pPr>
            <a:r>
              <a:rPr lang="en-US" altLang="en-US" sz="2000" b="0"/>
              <a:t>To quantify these effects, we need a property</a:t>
            </a:r>
            <a:r>
              <a:rPr lang="tr-TR" altLang="en-US" sz="2000" b="0"/>
              <a:t> </a:t>
            </a:r>
            <a:r>
              <a:rPr lang="en-US" altLang="en-US" sz="2000" b="0"/>
              <a:t>that represents the </a:t>
            </a:r>
            <a:r>
              <a:rPr lang="en-US" altLang="en-US" sz="2000" b="0" i="1">
                <a:solidFill>
                  <a:srgbClr val="CC00CC"/>
                </a:solidFill>
              </a:rPr>
              <a:t>variation of the density of a fluid with temperature at</a:t>
            </a:r>
            <a:r>
              <a:rPr lang="tr-TR" altLang="en-US" sz="2000" b="0" i="1">
                <a:solidFill>
                  <a:srgbClr val="CC00CC"/>
                </a:solidFill>
              </a:rPr>
              <a:t> </a:t>
            </a:r>
            <a:r>
              <a:rPr lang="en-US" altLang="en-US" sz="2000" b="0" i="1">
                <a:solidFill>
                  <a:srgbClr val="CC00CC"/>
                </a:solidFill>
              </a:rPr>
              <a:t>constant pressure</a:t>
            </a:r>
            <a:r>
              <a:rPr lang="en-US" altLang="en-US" sz="2000" b="0"/>
              <a:t>.</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3">
            <a:extLst>
              <a:ext uri="{FF2B5EF4-FFF2-40B4-BE49-F238E27FC236}">
                <a16:creationId xmlns:a16="http://schemas.microsoft.com/office/drawing/2014/main" id="{E8C78D10-EB27-881A-F3A0-227DF463389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D94ADD7C-3305-47CB-8228-BA9F51487DF8}" type="slidenum">
              <a:rPr lang="en-US" altLang="en-US" sz="1400" smtClean="0"/>
              <a:pPr>
                <a:spcBef>
                  <a:spcPct val="0"/>
                </a:spcBef>
                <a:spcAft>
                  <a:spcPct val="0"/>
                </a:spcAft>
                <a:buClrTx/>
                <a:buFontTx/>
                <a:buNone/>
              </a:pPr>
              <a:t>27</a:t>
            </a:fld>
            <a:endParaRPr lang="en-US" altLang="en-US" sz="1400"/>
          </a:p>
        </p:txBody>
      </p:sp>
      <p:sp>
        <p:nvSpPr>
          <p:cNvPr id="46082" name="Rectangle 2">
            <a:extLst>
              <a:ext uri="{FF2B5EF4-FFF2-40B4-BE49-F238E27FC236}">
                <a16:creationId xmlns:a16="http://schemas.microsoft.com/office/drawing/2014/main" id="{03EF8903-C97E-0400-1464-7AB108129845}"/>
              </a:ext>
            </a:extLst>
          </p:cNvPr>
          <p:cNvSpPr>
            <a:spLocks noChangeArrowheads="1"/>
          </p:cNvSpPr>
          <p:nvPr/>
        </p:nvSpPr>
        <p:spPr bwMode="auto">
          <a:xfrm>
            <a:off x="228600" y="228600"/>
            <a:ext cx="48768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CC00CC"/>
                </a:solidFill>
              </a:rPr>
              <a:t>The </a:t>
            </a:r>
            <a:r>
              <a:rPr lang="en-US" altLang="en-US" sz="2000">
                <a:solidFill>
                  <a:srgbClr val="CC00CC"/>
                </a:solidFill>
              </a:rPr>
              <a:t>coefficient of volume</a:t>
            </a:r>
            <a:r>
              <a:rPr lang="tr-TR" altLang="en-US" sz="2000">
                <a:solidFill>
                  <a:srgbClr val="CC00CC"/>
                </a:solidFill>
              </a:rPr>
              <a:t> </a:t>
            </a:r>
            <a:r>
              <a:rPr lang="en-US" altLang="en-US" sz="2000">
                <a:solidFill>
                  <a:srgbClr val="CC00CC"/>
                </a:solidFill>
              </a:rPr>
              <a:t>expansion </a:t>
            </a:r>
            <a:r>
              <a:rPr lang="en-US" altLang="en-US" sz="2000" b="0">
                <a:solidFill>
                  <a:srgbClr val="CC00CC"/>
                </a:solidFill>
              </a:rPr>
              <a:t>(or </a:t>
            </a:r>
            <a:r>
              <a:rPr lang="en-US" altLang="en-US" sz="2000" b="0" i="1">
                <a:solidFill>
                  <a:srgbClr val="CC00CC"/>
                </a:solidFill>
              </a:rPr>
              <a:t>volume expansivity</a:t>
            </a:r>
            <a:r>
              <a:rPr lang="en-US" altLang="en-US" sz="2000" b="0">
                <a:solidFill>
                  <a:srgbClr val="CC00CC"/>
                </a:solidFill>
              </a:rPr>
              <a:t>)</a:t>
            </a:r>
            <a:r>
              <a:rPr lang="tr-TR" altLang="en-US" sz="2000" b="0">
                <a:solidFill>
                  <a:srgbClr val="CC00CC"/>
                </a:solidFill>
              </a:rPr>
              <a:t>:</a:t>
            </a:r>
            <a:r>
              <a:rPr lang="tr-TR" altLang="en-US" sz="1800" b="0">
                <a:solidFill>
                  <a:srgbClr val="CC00CC"/>
                </a:solidFill>
              </a:rPr>
              <a:t> </a:t>
            </a:r>
            <a:r>
              <a:rPr lang="tr-TR" altLang="en-US" sz="1800" b="0"/>
              <a:t>T</a:t>
            </a:r>
            <a:r>
              <a:rPr lang="en-US" altLang="en-US" sz="1800" b="0"/>
              <a:t>he variation of the density of a fluid with temperature at</a:t>
            </a:r>
            <a:r>
              <a:rPr lang="tr-TR" altLang="en-US" sz="1800" b="0"/>
              <a:t> </a:t>
            </a:r>
            <a:r>
              <a:rPr lang="en-US" altLang="en-US" sz="1800" b="0"/>
              <a:t>constant pressure.</a:t>
            </a:r>
            <a:r>
              <a:rPr lang="en-US" altLang="en-US" sz="1800" b="0">
                <a:solidFill>
                  <a:srgbClr val="CC00CC"/>
                </a:solidFill>
              </a:rPr>
              <a:t> </a:t>
            </a:r>
            <a:endParaRPr lang="tr-TR" altLang="en-US" sz="1800" b="0">
              <a:solidFill>
                <a:srgbClr val="CC00CC"/>
              </a:solidFill>
            </a:endParaRPr>
          </a:p>
        </p:txBody>
      </p:sp>
      <p:sp>
        <p:nvSpPr>
          <p:cNvPr id="46083" name="Rectangle 3">
            <a:extLst>
              <a:ext uri="{FF2B5EF4-FFF2-40B4-BE49-F238E27FC236}">
                <a16:creationId xmlns:a16="http://schemas.microsoft.com/office/drawing/2014/main" id="{AC81486A-F0FC-A77E-3A1F-E0DFDB9BC558}"/>
              </a:ext>
            </a:extLst>
          </p:cNvPr>
          <p:cNvSpPr>
            <a:spLocks noChangeArrowheads="1"/>
          </p:cNvSpPr>
          <p:nvPr/>
        </p:nvSpPr>
        <p:spPr bwMode="auto">
          <a:xfrm>
            <a:off x="228600" y="4800600"/>
            <a:ext cx="487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1800" b="0"/>
              <a:t>T</a:t>
            </a:r>
            <a:r>
              <a:rPr lang="en-US" altLang="en-US" sz="1800" b="0"/>
              <a:t>he volume expansion coefficient of an </a:t>
            </a:r>
            <a:r>
              <a:rPr lang="en-US" altLang="en-US" sz="1800" b="0" i="1"/>
              <a:t>ideal gas</a:t>
            </a:r>
            <a:r>
              <a:rPr lang="tr-TR" altLang="en-US" sz="1800" b="0" i="1"/>
              <a:t> </a:t>
            </a:r>
            <a:r>
              <a:rPr lang="en-US" altLang="en-US" sz="1800" b="0"/>
              <a:t>(</a:t>
            </a:r>
            <a:r>
              <a:rPr lang="en-US" altLang="en-US" sz="1800" b="0" i="1"/>
              <a:t>P </a:t>
            </a:r>
            <a:r>
              <a:rPr lang="tr-TR" altLang="en-US" sz="1800" b="0" i="1"/>
              <a:t>=</a:t>
            </a:r>
            <a:r>
              <a:rPr lang="en-US" altLang="en-US" sz="1800" b="0"/>
              <a:t> </a:t>
            </a:r>
            <a:r>
              <a:rPr lang="en-US" altLang="en-US" sz="1800" b="0" i="1">
                <a:sym typeface="Symbol" panose="05050102010706020507" pitchFamily="18" charset="2"/>
              </a:rPr>
              <a:t></a:t>
            </a:r>
            <a:r>
              <a:rPr lang="en-US" altLang="en-US" sz="1800" b="0" i="1"/>
              <a:t>RT </a:t>
            </a:r>
            <a:r>
              <a:rPr lang="en-US" altLang="en-US" sz="1800" b="0"/>
              <a:t>) at a temperature </a:t>
            </a:r>
            <a:r>
              <a:rPr lang="en-US" altLang="en-US" sz="1800" b="0" i="1"/>
              <a:t>T </a:t>
            </a:r>
            <a:r>
              <a:rPr lang="en-US" altLang="en-US" sz="1800" b="0"/>
              <a:t>is equivalent to the inverse of the temperature:</a:t>
            </a:r>
            <a:endParaRPr lang="tr-TR" altLang="en-US" sz="1800" b="0"/>
          </a:p>
        </p:txBody>
      </p:sp>
      <p:pic>
        <p:nvPicPr>
          <p:cNvPr id="46084" name="Picture 4">
            <a:extLst>
              <a:ext uri="{FF2B5EF4-FFF2-40B4-BE49-F238E27FC236}">
                <a16:creationId xmlns:a16="http://schemas.microsoft.com/office/drawing/2014/main" id="{C369B965-6CAB-3DE8-DE1E-618EDE7E1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713288"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5" name="Rectangle 5">
            <a:extLst>
              <a:ext uri="{FF2B5EF4-FFF2-40B4-BE49-F238E27FC236}">
                <a16:creationId xmlns:a16="http://schemas.microsoft.com/office/drawing/2014/main" id="{C221D842-3536-DC58-77AE-C8A5E0D7710C}"/>
              </a:ext>
            </a:extLst>
          </p:cNvPr>
          <p:cNvSpPr>
            <a:spLocks noChangeArrowheads="1"/>
          </p:cNvSpPr>
          <p:nvPr/>
        </p:nvSpPr>
        <p:spPr bwMode="auto">
          <a:xfrm>
            <a:off x="228600" y="3352800"/>
            <a:ext cx="5029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chemeClr val="accent2"/>
                </a:solidFill>
              </a:rPr>
              <a:t>A large value of </a:t>
            </a:r>
            <a:r>
              <a:rPr lang="en-US" altLang="en-US" sz="1800" b="0" i="1">
                <a:solidFill>
                  <a:schemeClr val="accent2"/>
                </a:solidFill>
                <a:sym typeface="Symbol" panose="05050102010706020507" pitchFamily="18" charset="2"/>
              </a:rPr>
              <a:t></a:t>
            </a:r>
            <a:r>
              <a:rPr lang="en-US" altLang="en-US" sz="1800" b="0">
                <a:solidFill>
                  <a:schemeClr val="accent2"/>
                </a:solidFill>
              </a:rPr>
              <a:t> for a fluid means a large change in density with temperature,</a:t>
            </a:r>
          </a:p>
          <a:p>
            <a:pPr eaLnBrk="1" hangingPunct="1">
              <a:spcBef>
                <a:spcPct val="0"/>
              </a:spcBef>
              <a:spcAft>
                <a:spcPct val="0"/>
              </a:spcAft>
              <a:buClrTx/>
              <a:buFontTx/>
              <a:buNone/>
            </a:pPr>
            <a:r>
              <a:rPr lang="en-US" altLang="en-US" sz="1800" b="0">
                <a:solidFill>
                  <a:schemeClr val="accent2"/>
                </a:solidFill>
              </a:rPr>
              <a:t>and the product </a:t>
            </a:r>
            <a:r>
              <a:rPr lang="en-US" altLang="en-US" sz="1800" b="0" i="1">
                <a:solidFill>
                  <a:schemeClr val="accent2"/>
                </a:solidFill>
                <a:sym typeface="Symbol" panose="05050102010706020507" pitchFamily="18" charset="2"/>
              </a:rPr>
              <a:t></a:t>
            </a:r>
            <a:r>
              <a:rPr lang="en-US" altLang="en-US" sz="1800">
                <a:solidFill>
                  <a:schemeClr val="accent2"/>
                </a:solidFill>
              </a:rPr>
              <a:t> </a:t>
            </a:r>
            <a:r>
              <a:rPr lang="en-US" altLang="en-US" sz="1800">
                <a:solidFill>
                  <a:schemeClr val="accent2"/>
                </a:solidFill>
                <a:sym typeface="Symbol" panose="05050102010706020507" pitchFamily="18" charset="2"/>
              </a:rPr>
              <a:t></a:t>
            </a:r>
            <a:r>
              <a:rPr lang="en-US" altLang="en-US" sz="1800" b="0" i="1">
                <a:solidFill>
                  <a:schemeClr val="accent2"/>
                </a:solidFill>
              </a:rPr>
              <a:t>T </a:t>
            </a:r>
            <a:r>
              <a:rPr lang="en-US" altLang="en-US" sz="1800" b="0">
                <a:solidFill>
                  <a:schemeClr val="accent2"/>
                </a:solidFill>
              </a:rPr>
              <a:t>represents the fraction of volume change of a</a:t>
            </a:r>
            <a:r>
              <a:rPr lang="tr-TR" altLang="en-US" sz="1800" b="0">
                <a:solidFill>
                  <a:schemeClr val="accent2"/>
                </a:solidFill>
              </a:rPr>
              <a:t> </a:t>
            </a:r>
            <a:r>
              <a:rPr lang="en-US" altLang="en-US" sz="1800" b="0">
                <a:solidFill>
                  <a:schemeClr val="accent2"/>
                </a:solidFill>
              </a:rPr>
              <a:t>fluid that corresponds to a temperature change of </a:t>
            </a:r>
            <a:r>
              <a:rPr lang="en-US" altLang="en-US" sz="1800" b="0" i="1">
                <a:solidFill>
                  <a:schemeClr val="accent2"/>
                </a:solidFill>
              </a:rPr>
              <a:t>T </a:t>
            </a:r>
            <a:r>
              <a:rPr lang="en-US" altLang="en-US" sz="1800" b="0">
                <a:solidFill>
                  <a:schemeClr val="accent2"/>
                </a:solidFill>
              </a:rPr>
              <a:t>at constant pressure.</a:t>
            </a:r>
          </a:p>
        </p:txBody>
      </p:sp>
      <p:pic>
        <p:nvPicPr>
          <p:cNvPr id="46086" name="Picture 6">
            <a:extLst>
              <a:ext uri="{FF2B5EF4-FFF2-40B4-BE49-F238E27FC236}">
                <a16:creationId xmlns:a16="http://schemas.microsoft.com/office/drawing/2014/main" id="{5961E828-76DB-E073-F905-027C43358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4713288"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7">
            <a:extLst>
              <a:ext uri="{FF2B5EF4-FFF2-40B4-BE49-F238E27FC236}">
                <a16:creationId xmlns:a16="http://schemas.microsoft.com/office/drawing/2014/main" id="{BAD0E21C-7229-0D2D-267D-D02962397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791200"/>
            <a:ext cx="27336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8" name="Picture 9">
            <a:extLst>
              <a:ext uri="{FF2B5EF4-FFF2-40B4-BE49-F238E27FC236}">
                <a16:creationId xmlns:a16="http://schemas.microsoft.com/office/drawing/2014/main" id="{0AD3BEBF-6A40-B72D-12FE-2DA5A9A567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5775" y="179388"/>
            <a:ext cx="3273425" cy="523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9" name="Rectangle 10">
            <a:extLst>
              <a:ext uri="{FF2B5EF4-FFF2-40B4-BE49-F238E27FC236}">
                <a16:creationId xmlns:a16="http://schemas.microsoft.com/office/drawing/2014/main" id="{59C6C7D9-7C49-9937-DB00-A94DD45C3F78}"/>
              </a:ext>
            </a:extLst>
          </p:cNvPr>
          <p:cNvSpPr>
            <a:spLocks noChangeArrowheads="1"/>
          </p:cNvSpPr>
          <p:nvPr/>
        </p:nvSpPr>
        <p:spPr bwMode="auto">
          <a:xfrm>
            <a:off x="4953000" y="5438775"/>
            <a:ext cx="3886200" cy="1190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1800" b="0">
                <a:solidFill>
                  <a:schemeClr val="accent2"/>
                </a:solidFill>
              </a:rPr>
              <a:t>The coefficient of volume expansion</a:t>
            </a:r>
            <a:r>
              <a:rPr lang="tr-TR" altLang="en-US" sz="1800" b="0">
                <a:solidFill>
                  <a:schemeClr val="accent2"/>
                </a:solidFill>
              </a:rPr>
              <a:t> </a:t>
            </a:r>
            <a:r>
              <a:rPr lang="en-US" altLang="en-US" sz="1800" b="0">
                <a:solidFill>
                  <a:schemeClr val="accent2"/>
                </a:solidFill>
              </a:rPr>
              <a:t>is a measure of the change in volume</a:t>
            </a:r>
            <a:r>
              <a:rPr lang="tr-TR" altLang="en-US" sz="1800" b="0">
                <a:solidFill>
                  <a:schemeClr val="accent2"/>
                </a:solidFill>
              </a:rPr>
              <a:t> </a:t>
            </a:r>
            <a:r>
              <a:rPr lang="en-US" altLang="en-US" sz="1800" b="0">
                <a:solidFill>
                  <a:schemeClr val="accent2"/>
                </a:solidFill>
              </a:rPr>
              <a:t>of a substance with temperature at</a:t>
            </a:r>
            <a:r>
              <a:rPr lang="tr-TR" altLang="en-US" sz="1800" b="0">
                <a:solidFill>
                  <a:schemeClr val="accent2"/>
                </a:solidFill>
              </a:rPr>
              <a:t> </a:t>
            </a:r>
            <a:r>
              <a:rPr lang="en-US" altLang="en-US" sz="1800" b="0">
                <a:solidFill>
                  <a:schemeClr val="accent2"/>
                </a:solidFill>
              </a:rPr>
              <a:t>constant pressure.</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a:extLst>
              <a:ext uri="{FF2B5EF4-FFF2-40B4-BE49-F238E27FC236}">
                <a16:creationId xmlns:a16="http://schemas.microsoft.com/office/drawing/2014/main" id="{CE1B3CF9-5F23-C3EA-4D3B-4F20B622A67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D71EEFBF-4D96-4156-AA14-EB78520B2918}" type="slidenum">
              <a:rPr lang="en-US" altLang="en-US" sz="1400" smtClean="0"/>
              <a:pPr>
                <a:spcBef>
                  <a:spcPct val="0"/>
                </a:spcBef>
                <a:spcAft>
                  <a:spcPct val="0"/>
                </a:spcAft>
                <a:buClrTx/>
                <a:buFontTx/>
                <a:buNone/>
              </a:pPr>
              <a:t>28</a:t>
            </a:fld>
            <a:endParaRPr lang="en-US" altLang="en-US" sz="1400"/>
          </a:p>
        </p:txBody>
      </p:sp>
      <p:sp>
        <p:nvSpPr>
          <p:cNvPr id="47106" name="Rectangle 3">
            <a:extLst>
              <a:ext uri="{FF2B5EF4-FFF2-40B4-BE49-F238E27FC236}">
                <a16:creationId xmlns:a16="http://schemas.microsoft.com/office/drawing/2014/main" id="{6BC8FF06-4A5C-CC7C-83B9-53D4EE0E4C53}"/>
              </a:ext>
            </a:extLst>
          </p:cNvPr>
          <p:cNvSpPr>
            <a:spLocks noChangeArrowheads="1"/>
          </p:cNvSpPr>
          <p:nvPr/>
        </p:nvSpPr>
        <p:spPr bwMode="auto">
          <a:xfrm>
            <a:off x="304800" y="287338"/>
            <a:ext cx="8534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chemeClr val="accent2"/>
                </a:solidFill>
              </a:rPr>
              <a:t>In the study of natural convection currents, the condition of the main fluid</a:t>
            </a:r>
            <a:r>
              <a:rPr lang="tr-TR" altLang="en-US" sz="1800" b="0">
                <a:solidFill>
                  <a:schemeClr val="accent2"/>
                </a:solidFill>
              </a:rPr>
              <a:t> </a:t>
            </a:r>
            <a:r>
              <a:rPr lang="en-US" altLang="en-US" sz="1800" b="0">
                <a:solidFill>
                  <a:schemeClr val="accent2"/>
                </a:solidFill>
              </a:rPr>
              <a:t>body that surrounds the finite hot or cold regions is indicated by the subscript</a:t>
            </a:r>
            <a:r>
              <a:rPr lang="tr-TR" altLang="en-US" sz="1800" b="0">
                <a:solidFill>
                  <a:schemeClr val="accent2"/>
                </a:solidFill>
              </a:rPr>
              <a:t> </a:t>
            </a:r>
            <a:r>
              <a:rPr lang="en-US" altLang="en-US" sz="1800" b="0">
                <a:solidFill>
                  <a:schemeClr val="accent2"/>
                </a:solidFill>
              </a:rPr>
              <a:t>“infinity” to serve as a reminder that this is the value at a distance</a:t>
            </a:r>
            <a:r>
              <a:rPr lang="tr-TR" altLang="en-US" sz="1800" b="0">
                <a:solidFill>
                  <a:schemeClr val="accent2"/>
                </a:solidFill>
              </a:rPr>
              <a:t> </a:t>
            </a:r>
            <a:r>
              <a:rPr lang="en-US" altLang="en-US" sz="1800" b="0">
                <a:solidFill>
                  <a:schemeClr val="accent2"/>
                </a:solidFill>
              </a:rPr>
              <a:t>where the presence of the hot or cold region is not felt. In such cases, the</a:t>
            </a:r>
            <a:r>
              <a:rPr lang="tr-TR" altLang="en-US" sz="1800" b="0">
                <a:solidFill>
                  <a:schemeClr val="accent2"/>
                </a:solidFill>
              </a:rPr>
              <a:t> </a:t>
            </a:r>
            <a:r>
              <a:rPr lang="en-US" altLang="en-US" sz="1800" b="0">
                <a:solidFill>
                  <a:schemeClr val="accent2"/>
                </a:solidFill>
              </a:rPr>
              <a:t>volume expansion coefficient can be expressed approximately as</a:t>
            </a:r>
          </a:p>
        </p:txBody>
      </p:sp>
      <p:pic>
        <p:nvPicPr>
          <p:cNvPr id="47107" name="Picture 4">
            <a:extLst>
              <a:ext uri="{FF2B5EF4-FFF2-40B4-BE49-F238E27FC236}">
                <a16:creationId xmlns:a16="http://schemas.microsoft.com/office/drawing/2014/main" id="{DE35D2EF-7B08-2278-0F4F-62833EFF1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05000"/>
            <a:ext cx="5389563"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8" name="Picture 5">
            <a:extLst>
              <a:ext uri="{FF2B5EF4-FFF2-40B4-BE49-F238E27FC236}">
                <a16:creationId xmlns:a16="http://schemas.microsoft.com/office/drawing/2014/main" id="{CB49BB22-5132-65E5-B565-0AF08F631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657600"/>
            <a:ext cx="4983163"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6">
            <a:extLst>
              <a:ext uri="{FF2B5EF4-FFF2-40B4-BE49-F238E27FC236}">
                <a16:creationId xmlns:a16="http://schemas.microsoft.com/office/drawing/2014/main" id="{BC74C639-831C-069C-AA8D-B9251AF968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5334000"/>
            <a:ext cx="32289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0" name="Rectangle 7">
            <a:extLst>
              <a:ext uri="{FF2B5EF4-FFF2-40B4-BE49-F238E27FC236}">
                <a16:creationId xmlns:a16="http://schemas.microsoft.com/office/drawing/2014/main" id="{CC2C1DDC-0AAF-D086-DC9C-994BAB929AF9}"/>
              </a:ext>
            </a:extLst>
          </p:cNvPr>
          <p:cNvSpPr>
            <a:spLocks noChangeArrowheads="1"/>
          </p:cNvSpPr>
          <p:nvPr/>
        </p:nvSpPr>
        <p:spPr bwMode="auto">
          <a:xfrm>
            <a:off x="381000" y="2667000"/>
            <a:ext cx="8305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chemeClr val="accent2"/>
                </a:solidFill>
              </a:rPr>
              <a:t>The combined effects of pressure and temperature changes on the volume</a:t>
            </a:r>
            <a:r>
              <a:rPr lang="tr-TR" altLang="en-US" sz="1800" b="0">
                <a:solidFill>
                  <a:schemeClr val="accent2"/>
                </a:solidFill>
              </a:rPr>
              <a:t> </a:t>
            </a:r>
            <a:r>
              <a:rPr lang="en-US" altLang="en-US" sz="1800" b="0">
                <a:solidFill>
                  <a:schemeClr val="accent2"/>
                </a:solidFill>
              </a:rPr>
              <a:t>change of a fluid can be determined by taking the specific volume to be a</a:t>
            </a:r>
            <a:r>
              <a:rPr lang="tr-TR" altLang="en-US" sz="1800" b="0">
                <a:solidFill>
                  <a:schemeClr val="accent2"/>
                </a:solidFill>
              </a:rPr>
              <a:t> </a:t>
            </a:r>
            <a:r>
              <a:rPr lang="en-US" altLang="en-US" sz="1800" b="0">
                <a:solidFill>
                  <a:schemeClr val="accent2"/>
                </a:solidFill>
              </a:rPr>
              <a:t>function of </a:t>
            </a:r>
            <a:r>
              <a:rPr lang="en-US" altLang="en-US" sz="1800" b="0" i="1">
                <a:solidFill>
                  <a:schemeClr val="accent2"/>
                </a:solidFill>
              </a:rPr>
              <a:t>T </a:t>
            </a:r>
            <a:r>
              <a:rPr lang="en-US" altLang="en-US" sz="1800" b="0">
                <a:solidFill>
                  <a:schemeClr val="accent2"/>
                </a:solidFill>
              </a:rPr>
              <a:t>and </a:t>
            </a:r>
            <a:r>
              <a:rPr lang="en-US" altLang="en-US" sz="1800" b="0" i="1">
                <a:solidFill>
                  <a:schemeClr val="accent2"/>
                </a:solidFill>
              </a:rPr>
              <a:t>P</a:t>
            </a:r>
            <a:r>
              <a:rPr lang="en-US" altLang="en-US" sz="1800" b="0">
                <a:solidFill>
                  <a:schemeClr val="accent2"/>
                </a:solidFill>
              </a:rPr>
              <a:t>. </a:t>
            </a:r>
          </a:p>
        </p:txBody>
      </p:sp>
      <p:sp>
        <p:nvSpPr>
          <p:cNvPr id="47111" name="Rectangle 8">
            <a:extLst>
              <a:ext uri="{FF2B5EF4-FFF2-40B4-BE49-F238E27FC236}">
                <a16:creationId xmlns:a16="http://schemas.microsoft.com/office/drawing/2014/main" id="{93EEE285-E7B1-409A-EA78-4767CE74823F}"/>
              </a:ext>
            </a:extLst>
          </p:cNvPr>
          <p:cNvSpPr>
            <a:spLocks noChangeArrowheads="1"/>
          </p:cNvSpPr>
          <p:nvPr/>
        </p:nvSpPr>
        <p:spPr bwMode="auto">
          <a:xfrm>
            <a:off x="381000" y="4540250"/>
            <a:ext cx="762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chemeClr val="accent2"/>
                </a:solidFill>
              </a:rPr>
              <a:t>The fractional change in volume (or density) due to changes in pressure</a:t>
            </a:r>
            <a:r>
              <a:rPr lang="tr-TR" altLang="en-US" sz="1800" b="0">
                <a:solidFill>
                  <a:schemeClr val="accent2"/>
                </a:solidFill>
              </a:rPr>
              <a:t> </a:t>
            </a:r>
            <a:r>
              <a:rPr lang="en-US" altLang="en-US" sz="1800" b="0">
                <a:solidFill>
                  <a:schemeClr val="accent2"/>
                </a:solidFill>
              </a:rPr>
              <a:t>and temperature can be expressed approximately as</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3">
            <a:extLst>
              <a:ext uri="{FF2B5EF4-FFF2-40B4-BE49-F238E27FC236}">
                <a16:creationId xmlns:a16="http://schemas.microsoft.com/office/drawing/2014/main" id="{B913FCD0-3E7D-6462-2EE3-2166734A714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4F081E1C-9EF2-4BF9-A5E4-BD75F24394BA}" type="slidenum">
              <a:rPr lang="en-US" altLang="en-US" sz="1400" smtClean="0"/>
              <a:pPr>
                <a:spcBef>
                  <a:spcPct val="0"/>
                </a:spcBef>
                <a:spcAft>
                  <a:spcPct val="0"/>
                </a:spcAft>
                <a:buClrTx/>
                <a:buFontTx/>
                <a:buNone/>
              </a:pPr>
              <a:t>29</a:t>
            </a:fld>
            <a:endParaRPr lang="en-US" altLang="en-US" sz="1400"/>
          </a:p>
        </p:txBody>
      </p:sp>
      <p:pic>
        <p:nvPicPr>
          <p:cNvPr id="48130" name="Picture 2">
            <a:extLst>
              <a:ext uri="{FF2B5EF4-FFF2-40B4-BE49-F238E27FC236}">
                <a16:creationId xmlns:a16="http://schemas.microsoft.com/office/drawing/2014/main" id="{9D7A7723-6AFA-E4AE-EA9A-343F77284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7323138" cy="606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a:extLst>
              <a:ext uri="{FF2B5EF4-FFF2-40B4-BE49-F238E27FC236}">
                <a16:creationId xmlns:a16="http://schemas.microsoft.com/office/drawing/2014/main" id="{A3CE0EAC-849F-9AE1-F132-AA99745888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610AAB96-3FAE-4422-9B48-345AF2BCBBF7}" type="slidenum">
              <a:rPr lang="en-US" altLang="en-US" sz="1400" smtClean="0"/>
              <a:pPr>
                <a:spcBef>
                  <a:spcPct val="0"/>
                </a:spcBef>
                <a:spcAft>
                  <a:spcPct val="0"/>
                </a:spcAft>
                <a:buClrTx/>
                <a:buFontTx/>
                <a:buNone/>
              </a:pPr>
              <a:t>3</a:t>
            </a:fld>
            <a:endParaRPr lang="en-US" altLang="en-US" sz="1400"/>
          </a:p>
        </p:txBody>
      </p:sp>
      <p:sp>
        <p:nvSpPr>
          <p:cNvPr id="18434" name="Rectangle 4">
            <a:extLst>
              <a:ext uri="{FF2B5EF4-FFF2-40B4-BE49-F238E27FC236}">
                <a16:creationId xmlns:a16="http://schemas.microsoft.com/office/drawing/2014/main" id="{46017161-09A6-32F2-A798-F6493D1BBAA5}"/>
              </a:ext>
            </a:extLst>
          </p:cNvPr>
          <p:cNvSpPr>
            <a:spLocks noChangeArrowheads="1"/>
          </p:cNvSpPr>
          <p:nvPr/>
        </p:nvSpPr>
        <p:spPr bwMode="auto">
          <a:xfrm>
            <a:off x="762000" y="381000"/>
            <a:ext cx="249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3600">
                <a:solidFill>
                  <a:srgbClr val="FF0000"/>
                </a:solidFill>
              </a:rPr>
              <a:t>Objectives</a:t>
            </a:r>
          </a:p>
        </p:txBody>
      </p:sp>
      <p:sp>
        <p:nvSpPr>
          <p:cNvPr id="3077" name="Rectangle 5">
            <a:extLst>
              <a:ext uri="{FF2B5EF4-FFF2-40B4-BE49-F238E27FC236}">
                <a16:creationId xmlns:a16="http://schemas.microsoft.com/office/drawing/2014/main" id="{12E2597E-A7ED-3585-D44D-8FD3D03C143E}"/>
              </a:ext>
            </a:extLst>
          </p:cNvPr>
          <p:cNvSpPr>
            <a:spLocks noChangeArrowheads="1"/>
          </p:cNvSpPr>
          <p:nvPr/>
        </p:nvSpPr>
        <p:spPr bwMode="auto">
          <a:xfrm>
            <a:off x="609600" y="1181100"/>
            <a:ext cx="7924800" cy="4006850"/>
          </a:xfrm>
          <a:prstGeom prst="rect">
            <a:avLst/>
          </a:prstGeom>
          <a:noFill/>
          <a:ln>
            <a:noFill/>
          </a:ln>
          <a:effec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spcAft>
                <a:spcPct val="20000"/>
              </a:spcAft>
              <a:buClr>
                <a:srgbClr val="FF0000"/>
              </a:buClr>
              <a:buFontTx/>
              <a:buChar char="•"/>
              <a:defRPr/>
            </a:pPr>
            <a:r>
              <a:rPr lang="en-US" altLang="en-US" sz="2400" b="0" dirty="0"/>
              <a:t>Have a working knowledge of the</a:t>
            </a:r>
            <a:r>
              <a:rPr lang="tr-TR" altLang="en-US" sz="2400" b="0" dirty="0"/>
              <a:t> </a:t>
            </a:r>
            <a:r>
              <a:rPr lang="en-US" altLang="en-US" sz="2400" b="0" dirty="0"/>
              <a:t>basic properties of fluids and</a:t>
            </a:r>
            <a:r>
              <a:rPr lang="tr-TR" altLang="en-US" sz="2400" b="0" dirty="0"/>
              <a:t> </a:t>
            </a:r>
            <a:r>
              <a:rPr lang="en-US" altLang="en-US" sz="2400" b="0" dirty="0"/>
              <a:t>understand the continuum</a:t>
            </a:r>
            <a:r>
              <a:rPr lang="tr-TR" altLang="en-US" sz="2400" b="0" dirty="0"/>
              <a:t> </a:t>
            </a:r>
            <a:r>
              <a:rPr lang="en-US" altLang="en-US" sz="2400" b="0" dirty="0"/>
              <a:t>approximation</a:t>
            </a:r>
            <a:r>
              <a:rPr lang="tr-TR" altLang="en-US" sz="2400" b="0" dirty="0"/>
              <a:t>.</a:t>
            </a:r>
          </a:p>
          <a:p>
            <a:pPr marL="0" indent="0" eaLnBrk="1" hangingPunct="1">
              <a:spcBef>
                <a:spcPct val="20000"/>
              </a:spcBef>
              <a:spcAft>
                <a:spcPct val="20000"/>
              </a:spcAft>
              <a:buClr>
                <a:srgbClr val="FF0000"/>
              </a:buClr>
              <a:defRPr/>
            </a:pPr>
            <a:endParaRPr lang="tr-TR" altLang="en-US" sz="2400" b="0" dirty="0"/>
          </a:p>
          <a:p>
            <a:pPr eaLnBrk="1" hangingPunct="1">
              <a:spcBef>
                <a:spcPct val="20000"/>
              </a:spcBef>
              <a:spcAft>
                <a:spcPct val="20000"/>
              </a:spcAft>
              <a:buClr>
                <a:srgbClr val="FF0000"/>
              </a:buClr>
              <a:buFontTx/>
              <a:buChar char="•"/>
              <a:defRPr/>
            </a:pPr>
            <a:r>
              <a:rPr lang="en-US" altLang="en-US" sz="2400" b="0" dirty="0"/>
              <a:t>Have a working knowledge of</a:t>
            </a:r>
            <a:r>
              <a:rPr lang="tr-TR" altLang="en-US" sz="2400" b="0" dirty="0"/>
              <a:t> </a:t>
            </a:r>
            <a:r>
              <a:rPr lang="en-US" altLang="en-US" sz="2400" b="0" dirty="0"/>
              <a:t>viscosity and the consequences</a:t>
            </a:r>
            <a:r>
              <a:rPr lang="tr-TR" altLang="en-US" sz="2400" b="0" dirty="0"/>
              <a:t> </a:t>
            </a:r>
            <a:r>
              <a:rPr lang="en-US" altLang="en-US" sz="2400" b="0" dirty="0"/>
              <a:t>of the frictional effects it causes</a:t>
            </a:r>
            <a:r>
              <a:rPr lang="tr-TR" altLang="en-US" sz="2400" b="0" dirty="0"/>
              <a:t> </a:t>
            </a:r>
            <a:r>
              <a:rPr lang="en-US" altLang="en-US" sz="2400" b="0" dirty="0"/>
              <a:t>in fluid flow</a:t>
            </a:r>
            <a:r>
              <a:rPr lang="tr-TR" altLang="en-US" sz="2400" b="0" dirty="0"/>
              <a:t>.</a:t>
            </a:r>
          </a:p>
          <a:p>
            <a:pPr marL="0" indent="0" eaLnBrk="1" hangingPunct="1">
              <a:spcBef>
                <a:spcPct val="20000"/>
              </a:spcBef>
              <a:spcAft>
                <a:spcPct val="20000"/>
              </a:spcAft>
              <a:buClr>
                <a:srgbClr val="FF0000"/>
              </a:buClr>
              <a:defRPr/>
            </a:pPr>
            <a:endParaRPr lang="tr-TR" altLang="en-US" sz="2400" b="0" dirty="0"/>
          </a:p>
          <a:p>
            <a:pPr eaLnBrk="1" hangingPunct="1">
              <a:spcBef>
                <a:spcPct val="20000"/>
              </a:spcBef>
              <a:spcAft>
                <a:spcPct val="20000"/>
              </a:spcAft>
              <a:buClr>
                <a:srgbClr val="FF0000"/>
              </a:buClr>
              <a:buFontTx/>
              <a:buChar char="•"/>
              <a:defRPr/>
            </a:pPr>
            <a:r>
              <a:rPr lang="en-US" altLang="en-US" sz="2400" b="0" dirty="0"/>
              <a:t>Calculate the capillary rise (or</a:t>
            </a:r>
            <a:r>
              <a:rPr lang="tr-TR" altLang="en-US" sz="2400" b="0" dirty="0"/>
              <a:t> </a:t>
            </a:r>
            <a:r>
              <a:rPr lang="en-US" altLang="en-US" sz="2400" b="0" dirty="0"/>
              <a:t>drop) in tubes due to the surface</a:t>
            </a:r>
            <a:r>
              <a:rPr lang="tr-TR" altLang="en-US" sz="2400" b="0" dirty="0"/>
              <a:t> </a:t>
            </a:r>
            <a:r>
              <a:rPr lang="en-US" altLang="en-US" sz="2400" b="0" dirty="0"/>
              <a:t>tension effect</a:t>
            </a:r>
            <a:r>
              <a:rPr lang="tr-TR" altLang="en-US" sz="2400" b="0" dirty="0"/>
              <a:t>.</a:t>
            </a:r>
            <a:endParaRPr lang="en-US" altLang="en-US" sz="2400" b="0" dirty="0"/>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3">
            <a:extLst>
              <a:ext uri="{FF2B5EF4-FFF2-40B4-BE49-F238E27FC236}">
                <a16:creationId xmlns:a16="http://schemas.microsoft.com/office/drawing/2014/main" id="{F42E14B9-B851-1CFB-AE53-5DD63845C00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488E96AB-0EB9-4A94-8400-D15B06F0A856}" type="slidenum">
              <a:rPr lang="en-US" altLang="en-US" sz="1400" smtClean="0"/>
              <a:pPr>
                <a:spcBef>
                  <a:spcPct val="0"/>
                </a:spcBef>
                <a:spcAft>
                  <a:spcPct val="0"/>
                </a:spcAft>
                <a:buClrTx/>
                <a:buFontTx/>
                <a:buNone/>
              </a:pPr>
              <a:t>30</a:t>
            </a:fld>
            <a:endParaRPr lang="en-US" altLang="en-US" sz="1400"/>
          </a:p>
        </p:txBody>
      </p:sp>
      <p:pic>
        <p:nvPicPr>
          <p:cNvPr id="49154" name="Picture 2">
            <a:extLst>
              <a:ext uri="{FF2B5EF4-FFF2-40B4-BE49-F238E27FC236}">
                <a16:creationId xmlns:a16="http://schemas.microsoft.com/office/drawing/2014/main" id="{ED63E460-ABA0-A28F-D3F1-97BF7F18D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5438"/>
            <a:ext cx="7323138" cy="607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3">
            <a:extLst>
              <a:ext uri="{FF2B5EF4-FFF2-40B4-BE49-F238E27FC236}">
                <a16:creationId xmlns:a16="http://schemas.microsoft.com/office/drawing/2014/main" id="{991C3E61-170C-52E3-591E-995DF9428BC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5FF5D1CA-67EB-4482-9C6A-0DCA4DD6FA3E}" type="slidenum">
              <a:rPr lang="en-US" altLang="en-US" sz="1400" smtClean="0"/>
              <a:pPr>
                <a:spcBef>
                  <a:spcPct val="0"/>
                </a:spcBef>
                <a:spcAft>
                  <a:spcPct val="0"/>
                </a:spcAft>
                <a:buClrTx/>
                <a:buFontTx/>
                <a:buNone/>
              </a:pPr>
              <a:t>31</a:t>
            </a:fld>
            <a:endParaRPr lang="en-US" altLang="en-US" sz="1400"/>
          </a:p>
        </p:txBody>
      </p:sp>
      <p:pic>
        <p:nvPicPr>
          <p:cNvPr id="50178" name="Picture 2">
            <a:extLst>
              <a:ext uri="{FF2B5EF4-FFF2-40B4-BE49-F238E27FC236}">
                <a16:creationId xmlns:a16="http://schemas.microsoft.com/office/drawing/2014/main" id="{F89B1EA2-3FD0-6820-1C72-9CA8F668A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14400"/>
            <a:ext cx="507365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79" name="Rectangle 3">
            <a:extLst>
              <a:ext uri="{FF2B5EF4-FFF2-40B4-BE49-F238E27FC236}">
                <a16:creationId xmlns:a16="http://schemas.microsoft.com/office/drawing/2014/main" id="{36657573-FD9E-8596-BAC6-7F625D82ECFB}"/>
              </a:ext>
            </a:extLst>
          </p:cNvPr>
          <p:cNvSpPr>
            <a:spLocks noChangeArrowheads="1"/>
          </p:cNvSpPr>
          <p:nvPr/>
        </p:nvSpPr>
        <p:spPr bwMode="auto">
          <a:xfrm>
            <a:off x="1676400" y="4648200"/>
            <a:ext cx="5181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chemeClr val="accent2"/>
                </a:solidFill>
              </a:rPr>
              <a:t>The variation of the coefficient of</a:t>
            </a:r>
            <a:r>
              <a:rPr lang="tr-TR" altLang="en-US" sz="2000" b="0">
                <a:solidFill>
                  <a:schemeClr val="accent2"/>
                </a:solidFill>
              </a:rPr>
              <a:t> </a:t>
            </a:r>
            <a:r>
              <a:rPr lang="en-US" altLang="en-US" sz="2000" b="0">
                <a:solidFill>
                  <a:schemeClr val="accent2"/>
                </a:solidFill>
              </a:rPr>
              <a:t>volume expansion of water with</a:t>
            </a:r>
            <a:r>
              <a:rPr lang="tr-TR" altLang="en-US" sz="2000" b="0">
                <a:solidFill>
                  <a:schemeClr val="accent2"/>
                </a:solidFill>
              </a:rPr>
              <a:t> </a:t>
            </a:r>
            <a:r>
              <a:rPr lang="en-US" altLang="en-US" sz="2000" b="0">
                <a:solidFill>
                  <a:schemeClr val="accent2"/>
                </a:solidFill>
              </a:rPr>
              <a:t>temperature in the range of 20°C</a:t>
            </a:r>
            <a:r>
              <a:rPr lang="tr-TR" altLang="en-US" sz="2000" b="0">
                <a:solidFill>
                  <a:schemeClr val="accent2"/>
                </a:solidFill>
              </a:rPr>
              <a:t> </a:t>
            </a:r>
            <a:r>
              <a:rPr lang="en-US" altLang="en-US" sz="2000" b="0">
                <a:solidFill>
                  <a:schemeClr val="accent2"/>
                </a:solidFill>
              </a:rPr>
              <a:t>to 50°C.</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3">
            <a:extLst>
              <a:ext uri="{FF2B5EF4-FFF2-40B4-BE49-F238E27FC236}">
                <a16:creationId xmlns:a16="http://schemas.microsoft.com/office/drawing/2014/main" id="{BD3D29A6-6D98-F946-B140-8AEB43DD722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62DC3430-7634-4661-AE03-75F5DC344C9B}" type="slidenum">
              <a:rPr lang="en-US" altLang="en-US" sz="1400" smtClean="0"/>
              <a:pPr>
                <a:spcBef>
                  <a:spcPct val="0"/>
                </a:spcBef>
                <a:spcAft>
                  <a:spcPct val="0"/>
                </a:spcAft>
                <a:buClrTx/>
                <a:buFontTx/>
                <a:buNone/>
              </a:pPr>
              <a:t>32</a:t>
            </a:fld>
            <a:endParaRPr lang="en-US" altLang="en-US" sz="1400"/>
          </a:p>
        </p:txBody>
      </p:sp>
      <p:sp>
        <p:nvSpPr>
          <p:cNvPr id="51202" name="Rectangle 3">
            <a:extLst>
              <a:ext uri="{FF2B5EF4-FFF2-40B4-BE49-F238E27FC236}">
                <a16:creationId xmlns:a16="http://schemas.microsoft.com/office/drawing/2014/main" id="{174FF900-2DCA-8A2B-6D47-A1A5AC82DD68}"/>
              </a:ext>
            </a:extLst>
          </p:cNvPr>
          <p:cNvSpPr>
            <a:spLocks noChangeArrowheads="1"/>
          </p:cNvSpPr>
          <p:nvPr/>
        </p:nvSpPr>
        <p:spPr bwMode="auto">
          <a:xfrm>
            <a:off x="457200" y="6858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a:solidFill>
                  <a:srgbClr val="CC00CC"/>
                </a:solidFill>
              </a:rPr>
              <a:t>S</a:t>
            </a:r>
            <a:r>
              <a:rPr lang="en-US" altLang="en-US" sz="2000">
                <a:solidFill>
                  <a:srgbClr val="CC00CC"/>
                </a:solidFill>
              </a:rPr>
              <a:t>peed</a:t>
            </a:r>
            <a:r>
              <a:rPr lang="tr-TR" altLang="en-US" sz="2000">
                <a:solidFill>
                  <a:srgbClr val="CC00CC"/>
                </a:solidFill>
              </a:rPr>
              <a:t> </a:t>
            </a:r>
            <a:r>
              <a:rPr lang="en-US" altLang="en-US" sz="2000">
                <a:solidFill>
                  <a:srgbClr val="CC00CC"/>
                </a:solidFill>
              </a:rPr>
              <a:t>of sound (sonic speed)</a:t>
            </a:r>
            <a:r>
              <a:rPr lang="tr-TR" altLang="en-US" sz="2000">
                <a:solidFill>
                  <a:srgbClr val="CC00CC"/>
                </a:solidFill>
              </a:rPr>
              <a:t>:</a:t>
            </a:r>
            <a:r>
              <a:rPr lang="tr-TR" altLang="en-US" sz="2000" b="0"/>
              <a:t> The</a:t>
            </a:r>
            <a:r>
              <a:rPr lang="en-US" altLang="en-US" sz="2000" b="0"/>
              <a:t> speed at which an infinitesimally</a:t>
            </a:r>
            <a:r>
              <a:rPr lang="tr-TR" altLang="en-US" sz="2000" b="0"/>
              <a:t> </a:t>
            </a:r>
            <a:r>
              <a:rPr lang="en-US" altLang="en-US" sz="2000" b="0"/>
              <a:t>small pressure wave travels through a medium.</a:t>
            </a:r>
          </a:p>
        </p:txBody>
      </p:sp>
      <p:sp>
        <p:nvSpPr>
          <p:cNvPr id="51203" name="Rectangle 4">
            <a:extLst>
              <a:ext uri="{FF2B5EF4-FFF2-40B4-BE49-F238E27FC236}">
                <a16:creationId xmlns:a16="http://schemas.microsoft.com/office/drawing/2014/main" id="{2DA52E45-93DA-3D78-D641-007983CF68B6}"/>
              </a:ext>
            </a:extLst>
          </p:cNvPr>
          <p:cNvSpPr>
            <a:spLocks noChangeArrowheads="1"/>
          </p:cNvSpPr>
          <p:nvPr/>
        </p:nvSpPr>
        <p:spPr bwMode="auto">
          <a:xfrm>
            <a:off x="3962400" y="6019800"/>
            <a:ext cx="320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Propagation of a small pressure wave</a:t>
            </a:r>
            <a:r>
              <a:rPr lang="tr-TR" altLang="en-US" sz="1800" b="0">
                <a:solidFill>
                  <a:srgbClr val="3333FF"/>
                </a:solidFill>
              </a:rPr>
              <a:t> </a:t>
            </a:r>
            <a:r>
              <a:rPr lang="en-US" altLang="en-US" sz="1800" b="0">
                <a:solidFill>
                  <a:srgbClr val="3333FF"/>
                </a:solidFill>
              </a:rPr>
              <a:t>along a duct.</a:t>
            </a:r>
          </a:p>
        </p:txBody>
      </p:sp>
      <p:pic>
        <p:nvPicPr>
          <p:cNvPr id="51204" name="Picture 5">
            <a:extLst>
              <a:ext uri="{FF2B5EF4-FFF2-40B4-BE49-F238E27FC236}">
                <a16:creationId xmlns:a16="http://schemas.microsoft.com/office/drawing/2014/main" id="{DB83D5CC-5B4E-2450-25F5-FE91FC53D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76400"/>
            <a:ext cx="3049588"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5" name="Rectangle 6">
            <a:extLst>
              <a:ext uri="{FF2B5EF4-FFF2-40B4-BE49-F238E27FC236}">
                <a16:creationId xmlns:a16="http://schemas.microsoft.com/office/drawing/2014/main" id="{4D157B8D-69A8-E92D-8C85-A34447136C8B}"/>
              </a:ext>
            </a:extLst>
          </p:cNvPr>
          <p:cNvSpPr>
            <a:spLocks noChangeArrowheads="1"/>
          </p:cNvSpPr>
          <p:nvPr/>
        </p:nvSpPr>
        <p:spPr bwMode="auto">
          <a:xfrm>
            <a:off x="4191000" y="3733800"/>
            <a:ext cx="381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Control volume moving with the small</a:t>
            </a:r>
            <a:r>
              <a:rPr lang="tr-TR" altLang="en-US" sz="1800" b="0">
                <a:solidFill>
                  <a:srgbClr val="3333FF"/>
                </a:solidFill>
              </a:rPr>
              <a:t> </a:t>
            </a:r>
            <a:r>
              <a:rPr lang="en-US" altLang="en-US" sz="1800" b="0">
                <a:solidFill>
                  <a:srgbClr val="3333FF"/>
                </a:solidFill>
              </a:rPr>
              <a:t>pressure wave along a duct.</a:t>
            </a:r>
          </a:p>
        </p:txBody>
      </p:sp>
      <p:pic>
        <p:nvPicPr>
          <p:cNvPr id="51206" name="Picture 7">
            <a:extLst>
              <a:ext uri="{FF2B5EF4-FFF2-40B4-BE49-F238E27FC236}">
                <a16:creationId xmlns:a16="http://schemas.microsoft.com/office/drawing/2014/main" id="{50B7C608-3962-4FA2-E4BE-0FBE6F403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888" y="4619625"/>
            <a:ext cx="1789112"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7" name="Text Box 8">
            <a:extLst>
              <a:ext uri="{FF2B5EF4-FFF2-40B4-BE49-F238E27FC236}">
                <a16:creationId xmlns:a16="http://schemas.microsoft.com/office/drawing/2014/main" id="{428DABAE-A8DE-E52C-65C7-36FC346A0019}"/>
              </a:ext>
            </a:extLst>
          </p:cNvPr>
          <p:cNvSpPr txBox="1">
            <a:spLocks noChangeArrowheads="1"/>
          </p:cNvSpPr>
          <p:nvPr/>
        </p:nvSpPr>
        <p:spPr bwMode="auto">
          <a:xfrm>
            <a:off x="6477000" y="5165725"/>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en-US" altLang="en-US" sz="2000" b="0"/>
              <a:t>For an ideal gas</a:t>
            </a:r>
          </a:p>
        </p:txBody>
      </p:sp>
      <p:pic>
        <p:nvPicPr>
          <p:cNvPr id="51208" name="Picture 9">
            <a:extLst>
              <a:ext uri="{FF2B5EF4-FFF2-40B4-BE49-F238E27FC236}">
                <a16:creationId xmlns:a16="http://schemas.microsoft.com/office/drawing/2014/main" id="{82E8042C-DBEC-923D-5DD4-BEB7684C6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594225"/>
            <a:ext cx="2014538"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9" name="Text Box 10">
            <a:extLst>
              <a:ext uri="{FF2B5EF4-FFF2-40B4-BE49-F238E27FC236}">
                <a16:creationId xmlns:a16="http://schemas.microsoft.com/office/drawing/2014/main" id="{65FCA3E9-15D8-A90C-396F-1D9CC41426B3}"/>
              </a:ext>
            </a:extLst>
          </p:cNvPr>
          <p:cNvSpPr txBox="1">
            <a:spLocks noChangeArrowheads="1"/>
          </p:cNvSpPr>
          <p:nvPr/>
        </p:nvSpPr>
        <p:spPr bwMode="auto">
          <a:xfrm>
            <a:off x="4267200" y="5546725"/>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en-US" altLang="en-US" sz="2000" b="0"/>
              <a:t>For any fluid</a:t>
            </a:r>
          </a:p>
        </p:txBody>
      </p:sp>
      <p:pic>
        <p:nvPicPr>
          <p:cNvPr id="51210" name="Picture 11">
            <a:extLst>
              <a:ext uri="{FF2B5EF4-FFF2-40B4-BE49-F238E27FC236}">
                <a16:creationId xmlns:a16="http://schemas.microsoft.com/office/drawing/2014/main" id="{65D2FFDA-BA7C-1A2D-CD4C-BD831B8827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676400"/>
            <a:ext cx="338613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11" name="Rectangle 12">
            <a:extLst>
              <a:ext uri="{FF2B5EF4-FFF2-40B4-BE49-F238E27FC236}">
                <a16:creationId xmlns:a16="http://schemas.microsoft.com/office/drawing/2014/main" id="{4480705B-488F-D1E1-9B03-9B486F7C8E87}"/>
              </a:ext>
            </a:extLst>
          </p:cNvPr>
          <p:cNvSpPr>
            <a:spLocks noChangeArrowheads="1"/>
          </p:cNvSpPr>
          <p:nvPr/>
        </p:nvSpPr>
        <p:spPr bwMode="auto">
          <a:xfrm>
            <a:off x="457200" y="155575"/>
            <a:ext cx="5226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400">
                <a:solidFill>
                  <a:srgbClr val="FF3300"/>
                </a:solidFill>
              </a:rPr>
              <a:t>S</a:t>
            </a:r>
            <a:r>
              <a:rPr lang="en-US" altLang="en-US" sz="2400">
                <a:solidFill>
                  <a:srgbClr val="FF3300"/>
                </a:solidFill>
              </a:rPr>
              <a:t>peed</a:t>
            </a:r>
            <a:r>
              <a:rPr lang="tr-TR" altLang="en-US" sz="2400">
                <a:solidFill>
                  <a:srgbClr val="FF3300"/>
                </a:solidFill>
              </a:rPr>
              <a:t> </a:t>
            </a:r>
            <a:r>
              <a:rPr lang="en-US" altLang="en-US" sz="2400">
                <a:solidFill>
                  <a:srgbClr val="FF3300"/>
                </a:solidFill>
              </a:rPr>
              <a:t>of </a:t>
            </a:r>
            <a:r>
              <a:rPr lang="tr-TR" altLang="en-US" sz="2400">
                <a:solidFill>
                  <a:srgbClr val="FF3300"/>
                </a:solidFill>
              </a:rPr>
              <a:t>S</a:t>
            </a:r>
            <a:r>
              <a:rPr lang="en-US" altLang="en-US" sz="2400">
                <a:solidFill>
                  <a:srgbClr val="FF3300"/>
                </a:solidFill>
              </a:rPr>
              <a:t>ound </a:t>
            </a:r>
            <a:r>
              <a:rPr lang="tr-TR" altLang="en-US" sz="2400">
                <a:solidFill>
                  <a:srgbClr val="FF3300"/>
                </a:solidFill>
              </a:rPr>
              <a:t>and Mach Number</a:t>
            </a:r>
            <a:endParaRPr lang="en-US" altLang="en-US" sz="2400">
              <a:solidFill>
                <a:srgbClr val="FF3300"/>
              </a:solidFill>
            </a:endParaRP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3">
            <a:extLst>
              <a:ext uri="{FF2B5EF4-FFF2-40B4-BE49-F238E27FC236}">
                <a16:creationId xmlns:a16="http://schemas.microsoft.com/office/drawing/2014/main" id="{90CDE641-1228-E2E7-B0DF-7B9991D5DC2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568C8212-34BA-4DD3-B859-76740869BB01}" type="slidenum">
              <a:rPr lang="en-US" altLang="en-US" sz="1400" smtClean="0"/>
              <a:pPr>
                <a:spcBef>
                  <a:spcPct val="0"/>
                </a:spcBef>
                <a:spcAft>
                  <a:spcPct val="0"/>
                </a:spcAft>
                <a:buClrTx/>
                <a:buFontTx/>
                <a:buNone/>
              </a:pPr>
              <a:t>33</a:t>
            </a:fld>
            <a:endParaRPr lang="en-US" altLang="en-US" sz="1400"/>
          </a:p>
        </p:txBody>
      </p:sp>
      <p:pic>
        <p:nvPicPr>
          <p:cNvPr id="53250" name="Picture 2">
            <a:extLst>
              <a:ext uri="{FF2B5EF4-FFF2-40B4-BE49-F238E27FC236}">
                <a16:creationId xmlns:a16="http://schemas.microsoft.com/office/drawing/2014/main" id="{F0BFF5E8-44F0-CA73-5569-4CE5BA06C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01650"/>
            <a:ext cx="3589338" cy="399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Rectangle 3">
            <a:extLst>
              <a:ext uri="{FF2B5EF4-FFF2-40B4-BE49-F238E27FC236}">
                <a16:creationId xmlns:a16="http://schemas.microsoft.com/office/drawing/2014/main" id="{4507BD93-D77F-F943-510B-59AA7C5EE426}"/>
              </a:ext>
            </a:extLst>
          </p:cNvPr>
          <p:cNvSpPr>
            <a:spLocks noChangeArrowheads="1"/>
          </p:cNvSpPr>
          <p:nvPr/>
        </p:nvSpPr>
        <p:spPr bwMode="auto">
          <a:xfrm>
            <a:off x="381000" y="4572000"/>
            <a:ext cx="3429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chemeClr val="accent2"/>
                </a:solidFill>
              </a:rPr>
              <a:t>The speed of sound changes with</a:t>
            </a:r>
            <a:r>
              <a:rPr lang="tr-TR" altLang="en-US" sz="2000" b="0">
                <a:solidFill>
                  <a:schemeClr val="accent2"/>
                </a:solidFill>
              </a:rPr>
              <a:t> </a:t>
            </a:r>
            <a:r>
              <a:rPr lang="en-US" altLang="en-US" sz="2000" b="0">
                <a:solidFill>
                  <a:schemeClr val="accent2"/>
                </a:solidFill>
              </a:rPr>
              <a:t>temperature and varies with the fluid.</a:t>
            </a:r>
          </a:p>
        </p:txBody>
      </p:sp>
      <p:pic>
        <p:nvPicPr>
          <p:cNvPr id="53252" name="Picture 5">
            <a:extLst>
              <a:ext uri="{FF2B5EF4-FFF2-40B4-BE49-F238E27FC236}">
                <a16:creationId xmlns:a16="http://schemas.microsoft.com/office/drawing/2014/main" id="{90F7B810-E5C3-11E7-EFA5-9A5D18700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28800"/>
            <a:ext cx="1158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3" name="Rectangle 6">
            <a:extLst>
              <a:ext uri="{FF2B5EF4-FFF2-40B4-BE49-F238E27FC236}">
                <a16:creationId xmlns:a16="http://schemas.microsoft.com/office/drawing/2014/main" id="{59B080D5-B4A3-FF4E-C674-746000555B4F}"/>
              </a:ext>
            </a:extLst>
          </p:cNvPr>
          <p:cNvSpPr>
            <a:spLocks noChangeArrowheads="1"/>
          </p:cNvSpPr>
          <p:nvPr/>
        </p:nvSpPr>
        <p:spPr bwMode="auto">
          <a:xfrm>
            <a:off x="4267200" y="5165725"/>
            <a:ext cx="4114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chemeClr val="accent2"/>
                </a:solidFill>
              </a:rPr>
              <a:t>The Mach number can be different</a:t>
            </a:r>
            <a:r>
              <a:rPr lang="tr-TR" altLang="en-US" sz="2000" b="0">
                <a:solidFill>
                  <a:schemeClr val="accent2"/>
                </a:solidFill>
              </a:rPr>
              <a:t> </a:t>
            </a:r>
            <a:r>
              <a:rPr lang="en-US" altLang="en-US" sz="2000" b="0">
                <a:solidFill>
                  <a:schemeClr val="accent2"/>
                </a:solidFill>
              </a:rPr>
              <a:t>at different temperatures even if the</a:t>
            </a:r>
            <a:r>
              <a:rPr lang="tr-TR" altLang="en-US" sz="2000" b="0">
                <a:solidFill>
                  <a:schemeClr val="accent2"/>
                </a:solidFill>
              </a:rPr>
              <a:t> </a:t>
            </a:r>
            <a:r>
              <a:rPr lang="en-US" altLang="en-US" sz="2000" b="0">
                <a:solidFill>
                  <a:schemeClr val="accent2"/>
                </a:solidFill>
              </a:rPr>
              <a:t>flight speed is the same.</a:t>
            </a:r>
          </a:p>
        </p:txBody>
      </p:sp>
      <p:sp>
        <p:nvSpPr>
          <p:cNvPr id="53254" name="Rectangle 7">
            <a:extLst>
              <a:ext uri="{FF2B5EF4-FFF2-40B4-BE49-F238E27FC236}">
                <a16:creationId xmlns:a16="http://schemas.microsoft.com/office/drawing/2014/main" id="{154AB253-AD06-6F1F-0AEC-B7BCBA472ED8}"/>
              </a:ext>
            </a:extLst>
          </p:cNvPr>
          <p:cNvSpPr>
            <a:spLocks noChangeArrowheads="1"/>
          </p:cNvSpPr>
          <p:nvPr/>
        </p:nvSpPr>
        <p:spPr bwMode="auto">
          <a:xfrm>
            <a:off x="4191000" y="381000"/>
            <a:ext cx="457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a:solidFill>
                  <a:srgbClr val="CC00CC"/>
                </a:solidFill>
              </a:rPr>
              <a:t>Mach number Ma</a:t>
            </a:r>
            <a:r>
              <a:rPr lang="tr-TR" altLang="en-US" sz="2000">
                <a:solidFill>
                  <a:srgbClr val="CC00CC"/>
                </a:solidFill>
              </a:rPr>
              <a:t>:</a:t>
            </a:r>
            <a:r>
              <a:rPr lang="en-US" altLang="en-US" sz="2000"/>
              <a:t> </a:t>
            </a:r>
            <a:r>
              <a:rPr lang="tr-TR" altLang="en-US" sz="2000" b="0"/>
              <a:t>T</a:t>
            </a:r>
            <a:r>
              <a:rPr lang="en-US" altLang="en-US" sz="2000" b="0"/>
              <a:t>he ratio of the actual speed of the fluid (or an object in</a:t>
            </a:r>
            <a:r>
              <a:rPr lang="tr-TR" altLang="en-US" sz="2000" b="0"/>
              <a:t> </a:t>
            </a:r>
            <a:r>
              <a:rPr lang="en-US" altLang="en-US" sz="2000" b="0"/>
              <a:t>still fluid) to the speed of sound in the same fluid at the same state</a:t>
            </a:r>
            <a:r>
              <a:rPr lang="tr-TR" altLang="en-US" sz="2000" b="0"/>
              <a:t>.</a:t>
            </a:r>
            <a:endParaRPr lang="en-US" altLang="en-US" sz="2000" b="0"/>
          </a:p>
        </p:txBody>
      </p:sp>
      <p:sp>
        <p:nvSpPr>
          <p:cNvPr id="53255" name="Rectangle 8">
            <a:extLst>
              <a:ext uri="{FF2B5EF4-FFF2-40B4-BE49-F238E27FC236}">
                <a16:creationId xmlns:a16="http://schemas.microsoft.com/office/drawing/2014/main" id="{1B9EED40-B4C0-D798-FBD6-57032A3193A6}"/>
              </a:ext>
            </a:extLst>
          </p:cNvPr>
          <p:cNvSpPr>
            <a:spLocks noChangeArrowheads="1"/>
          </p:cNvSpPr>
          <p:nvPr/>
        </p:nvSpPr>
        <p:spPr bwMode="auto">
          <a:xfrm>
            <a:off x="4267200" y="2667000"/>
            <a:ext cx="4114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b="0"/>
              <a:t>T</a:t>
            </a:r>
            <a:r>
              <a:rPr lang="en-US" altLang="en-US" sz="2000" b="0"/>
              <a:t>he Mach number depends on the speed of sound, which depends</a:t>
            </a:r>
            <a:r>
              <a:rPr lang="tr-TR" altLang="en-US" sz="2000" b="0"/>
              <a:t> </a:t>
            </a:r>
            <a:r>
              <a:rPr lang="en-US" altLang="en-US" sz="2000" b="0"/>
              <a:t>on the state of the fluid.</a:t>
            </a:r>
          </a:p>
        </p:txBody>
      </p:sp>
      <p:pic>
        <p:nvPicPr>
          <p:cNvPr id="53256" name="Picture 9">
            <a:extLst>
              <a:ext uri="{FF2B5EF4-FFF2-40B4-BE49-F238E27FC236}">
                <a16:creationId xmlns:a16="http://schemas.microsoft.com/office/drawing/2014/main" id="{C74D166D-C0CB-476F-2651-9E5F7BCD7F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090988"/>
            <a:ext cx="4489450"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3">
            <a:extLst>
              <a:ext uri="{FF2B5EF4-FFF2-40B4-BE49-F238E27FC236}">
                <a16:creationId xmlns:a16="http://schemas.microsoft.com/office/drawing/2014/main" id="{91B74EE1-681E-5F3B-5E22-6A2FD4E8A2B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387BAF47-4BAD-4213-9EC8-3BD1DEE4F203}" type="slidenum">
              <a:rPr lang="en-US" altLang="en-US" sz="1400" smtClean="0"/>
              <a:pPr>
                <a:spcBef>
                  <a:spcPct val="0"/>
                </a:spcBef>
                <a:spcAft>
                  <a:spcPct val="0"/>
                </a:spcAft>
                <a:buClrTx/>
                <a:buFontTx/>
                <a:buNone/>
              </a:pPr>
              <a:t>34</a:t>
            </a:fld>
            <a:endParaRPr lang="en-US" altLang="en-US" sz="1400"/>
          </a:p>
        </p:txBody>
      </p:sp>
      <p:pic>
        <p:nvPicPr>
          <p:cNvPr id="54274" name="Picture 2">
            <a:extLst>
              <a:ext uri="{FF2B5EF4-FFF2-40B4-BE49-F238E27FC236}">
                <a16:creationId xmlns:a16="http://schemas.microsoft.com/office/drawing/2014/main" id="{FF2DDD8E-78D1-DBCA-D0EB-B7B4DAD35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7323138" cy="610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3">
            <a:extLst>
              <a:ext uri="{FF2B5EF4-FFF2-40B4-BE49-F238E27FC236}">
                <a16:creationId xmlns:a16="http://schemas.microsoft.com/office/drawing/2014/main" id="{8D3577A1-9FBE-7DEB-36F9-055A51550B7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72567AAC-C4D5-4367-8AF0-183B6EC8F471}" type="slidenum">
              <a:rPr lang="en-US" altLang="en-US" sz="1400" smtClean="0"/>
              <a:pPr>
                <a:spcBef>
                  <a:spcPct val="0"/>
                </a:spcBef>
                <a:spcAft>
                  <a:spcPct val="0"/>
                </a:spcAft>
                <a:buClrTx/>
                <a:buFontTx/>
                <a:buNone/>
              </a:pPr>
              <a:t>35</a:t>
            </a:fld>
            <a:endParaRPr lang="en-US" altLang="en-US" sz="1400"/>
          </a:p>
        </p:txBody>
      </p:sp>
      <p:sp>
        <p:nvSpPr>
          <p:cNvPr id="55298" name="Rectangle 2">
            <a:extLst>
              <a:ext uri="{FF2B5EF4-FFF2-40B4-BE49-F238E27FC236}">
                <a16:creationId xmlns:a16="http://schemas.microsoft.com/office/drawing/2014/main" id="{14F5F510-13B0-96FB-93A3-E0120AA8ADCB}"/>
              </a:ext>
            </a:extLst>
          </p:cNvPr>
          <p:cNvSpPr>
            <a:spLocks noChangeArrowheads="1"/>
          </p:cNvSpPr>
          <p:nvPr/>
        </p:nvSpPr>
        <p:spPr bwMode="auto">
          <a:xfrm>
            <a:off x="385763" y="152400"/>
            <a:ext cx="35004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a:solidFill>
                  <a:srgbClr val="FF3300"/>
                </a:solidFill>
              </a:rPr>
              <a:t>2</a:t>
            </a:r>
            <a:r>
              <a:rPr lang="en-US" altLang="en-US">
                <a:solidFill>
                  <a:srgbClr val="FF3300"/>
                </a:solidFill>
              </a:rPr>
              <a:t>–</a:t>
            </a:r>
            <a:r>
              <a:rPr lang="tr-TR" altLang="en-US">
                <a:solidFill>
                  <a:srgbClr val="FF3300"/>
                </a:solidFill>
              </a:rPr>
              <a:t>6</a:t>
            </a:r>
            <a:r>
              <a:rPr lang="en-US" altLang="en-US">
                <a:solidFill>
                  <a:srgbClr val="FF3300"/>
                </a:solidFill>
              </a:rPr>
              <a:t> </a:t>
            </a:r>
            <a:r>
              <a:rPr lang="en-US" altLang="en-US" b="0">
                <a:solidFill>
                  <a:srgbClr val="FF3300"/>
                </a:solidFill>
              </a:rPr>
              <a:t>■</a:t>
            </a:r>
            <a:r>
              <a:rPr lang="tr-TR" altLang="en-US">
                <a:solidFill>
                  <a:srgbClr val="FF0000"/>
                </a:solidFill>
              </a:rPr>
              <a:t> </a:t>
            </a:r>
            <a:r>
              <a:rPr lang="en-US" altLang="en-US">
                <a:solidFill>
                  <a:srgbClr val="FF3300"/>
                </a:solidFill>
              </a:rPr>
              <a:t>VISCOSITY</a:t>
            </a:r>
          </a:p>
        </p:txBody>
      </p:sp>
      <p:sp>
        <p:nvSpPr>
          <p:cNvPr id="55299" name="Rectangle 3">
            <a:extLst>
              <a:ext uri="{FF2B5EF4-FFF2-40B4-BE49-F238E27FC236}">
                <a16:creationId xmlns:a16="http://schemas.microsoft.com/office/drawing/2014/main" id="{F0211E92-6153-EAAA-BDB7-EC24401DB3B2}"/>
              </a:ext>
            </a:extLst>
          </p:cNvPr>
          <p:cNvSpPr>
            <a:spLocks noChangeArrowheads="1"/>
          </p:cNvSpPr>
          <p:nvPr/>
        </p:nvSpPr>
        <p:spPr bwMode="auto">
          <a:xfrm>
            <a:off x="381000" y="762000"/>
            <a:ext cx="8382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buClrTx/>
              <a:buFontTx/>
              <a:buNone/>
            </a:pPr>
            <a:r>
              <a:rPr lang="en-US" altLang="en-US" sz="2000">
                <a:solidFill>
                  <a:srgbClr val="CC00CC"/>
                </a:solidFill>
              </a:rPr>
              <a:t>Viscosity</a:t>
            </a:r>
            <a:r>
              <a:rPr lang="tr-TR" altLang="en-US" sz="2000">
                <a:solidFill>
                  <a:srgbClr val="CC00CC"/>
                </a:solidFill>
              </a:rPr>
              <a:t>:</a:t>
            </a:r>
            <a:r>
              <a:rPr lang="tr-TR" altLang="en-US" sz="2000"/>
              <a:t> </a:t>
            </a:r>
            <a:r>
              <a:rPr lang="tr-TR" altLang="en-US" sz="2000" b="0"/>
              <a:t>A</a:t>
            </a:r>
            <a:r>
              <a:rPr lang="en-US" altLang="en-US" sz="2000" b="0"/>
              <a:t> property that represents the internal resistance</a:t>
            </a:r>
            <a:r>
              <a:rPr lang="tr-TR" altLang="en-US" sz="2000" b="0"/>
              <a:t> </a:t>
            </a:r>
            <a:r>
              <a:rPr lang="en-US" altLang="en-US" sz="2000" b="0"/>
              <a:t>of a fluid to motion or the “fluidity”</a:t>
            </a:r>
            <a:r>
              <a:rPr lang="tr-TR" altLang="en-US" sz="2000" b="0"/>
              <a:t>.</a:t>
            </a:r>
            <a:r>
              <a:rPr lang="en-US" altLang="en-US" sz="2000" b="0"/>
              <a:t> </a:t>
            </a:r>
            <a:endParaRPr lang="tr-TR" altLang="en-US" sz="2000" b="0"/>
          </a:p>
          <a:p>
            <a:pPr eaLnBrk="1" hangingPunct="1">
              <a:buClrTx/>
              <a:buFontTx/>
              <a:buNone/>
            </a:pPr>
            <a:r>
              <a:rPr lang="tr-TR" altLang="en-US" sz="2000">
                <a:solidFill>
                  <a:srgbClr val="CC00CC"/>
                </a:solidFill>
              </a:rPr>
              <a:t>D</a:t>
            </a:r>
            <a:r>
              <a:rPr lang="en-US" altLang="en-US" sz="2000">
                <a:solidFill>
                  <a:srgbClr val="CC00CC"/>
                </a:solidFill>
              </a:rPr>
              <a:t>rag force</a:t>
            </a:r>
            <a:r>
              <a:rPr lang="tr-TR" altLang="en-US" sz="2000">
                <a:solidFill>
                  <a:srgbClr val="CC00CC"/>
                </a:solidFill>
              </a:rPr>
              <a:t>:</a:t>
            </a:r>
            <a:r>
              <a:rPr lang="tr-TR" altLang="en-US" sz="2000"/>
              <a:t> </a:t>
            </a:r>
            <a:r>
              <a:rPr lang="en-US" altLang="en-US" sz="2000"/>
              <a:t> </a:t>
            </a:r>
            <a:r>
              <a:rPr lang="en-US" altLang="en-US" sz="2000" b="0"/>
              <a:t>The</a:t>
            </a:r>
            <a:r>
              <a:rPr lang="tr-TR" altLang="en-US" sz="2000" b="0"/>
              <a:t> </a:t>
            </a:r>
            <a:r>
              <a:rPr lang="en-US" altLang="en-US" sz="2000" b="0"/>
              <a:t>force a flowing fluid exerts on a body in the flow direction</a:t>
            </a:r>
            <a:r>
              <a:rPr lang="tr-TR" altLang="en-US" sz="2000" b="0"/>
              <a:t>. T</a:t>
            </a:r>
            <a:r>
              <a:rPr lang="en-US" altLang="en-US" sz="2000" b="0"/>
              <a:t>he magnitude of this force depends, in part, on viscosity</a:t>
            </a:r>
            <a:r>
              <a:rPr lang="tr-TR" altLang="en-US" sz="2000" b="0"/>
              <a:t>.</a:t>
            </a:r>
            <a:endParaRPr lang="en-US" altLang="en-US" sz="2000" b="0"/>
          </a:p>
        </p:txBody>
      </p:sp>
      <p:pic>
        <p:nvPicPr>
          <p:cNvPr id="55300" name="Picture 4">
            <a:extLst>
              <a:ext uri="{FF2B5EF4-FFF2-40B4-BE49-F238E27FC236}">
                <a16:creationId xmlns:a16="http://schemas.microsoft.com/office/drawing/2014/main" id="{CFB65810-37D2-FE97-6493-42FE27A7E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28863"/>
            <a:ext cx="4668838" cy="43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1" name="Rectangle 5">
            <a:extLst>
              <a:ext uri="{FF2B5EF4-FFF2-40B4-BE49-F238E27FC236}">
                <a16:creationId xmlns:a16="http://schemas.microsoft.com/office/drawing/2014/main" id="{F542DD41-CBDE-3EB4-4EF0-B454C0B0E208}"/>
              </a:ext>
            </a:extLst>
          </p:cNvPr>
          <p:cNvSpPr>
            <a:spLocks noChangeArrowheads="1"/>
          </p:cNvSpPr>
          <p:nvPr/>
        </p:nvSpPr>
        <p:spPr bwMode="auto">
          <a:xfrm>
            <a:off x="5181600" y="5013325"/>
            <a:ext cx="3048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3333FF"/>
                </a:solidFill>
              </a:rPr>
              <a:t>A fluid moving relative to a body</a:t>
            </a:r>
            <a:r>
              <a:rPr lang="tr-TR" altLang="en-US" sz="2000" b="0">
                <a:solidFill>
                  <a:srgbClr val="3333FF"/>
                </a:solidFill>
              </a:rPr>
              <a:t> </a:t>
            </a:r>
            <a:r>
              <a:rPr lang="en-US" altLang="en-US" sz="2000" b="0">
                <a:solidFill>
                  <a:srgbClr val="3333FF"/>
                </a:solidFill>
              </a:rPr>
              <a:t>exerts a drag force on the body, partly</a:t>
            </a:r>
            <a:r>
              <a:rPr lang="tr-TR" altLang="en-US" sz="2000" b="0">
                <a:solidFill>
                  <a:srgbClr val="3333FF"/>
                </a:solidFill>
              </a:rPr>
              <a:t> </a:t>
            </a:r>
            <a:r>
              <a:rPr lang="en-US" altLang="en-US" sz="2000" b="0">
                <a:solidFill>
                  <a:srgbClr val="3333FF"/>
                </a:solidFill>
              </a:rPr>
              <a:t>because of friction caused by viscosity.</a:t>
            </a:r>
          </a:p>
        </p:txBody>
      </p:sp>
      <p:sp>
        <p:nvSpPr>
          <p:cNvPr id="55302" name="Rectangle 6">
            <a:extLst>
              <a:ext uri="{FF2B5EF4-FFF2-40B4-BE49-F238E27FC236}">
                <a16:creationId xmlns:a16="http://schemas.microsoft.com/office/drawing/2014/main" id="{2172E88B-1046-178E-A230-0CA3C26B3F08}"/>
              </a:ext>
            </a:extLst>
          </p:cNvPr>
          <p:cNvSpPr>
            <a:spLocks noChangeArrowheads="1"/>
          </p:cNvSpPr>
          <p:nvPr/>
        </p:nvSpPr>
        <p:spPr bwMode="auto">
          <a:xfrm>
            <a:off x="5257800" y="2438400"/>
            <a:ext cx="3429000" cy="23574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0000"/>
              </a:spcBef>
              <a:spcAft>
                <a:spcPct val="15000"/>
              </a:spcAft>
              <a:buClrTx/>
              <a:buFontTx/>
              <a:buNone/>
            </a:pPr>
            <a:r>
              <a:rPr lang="en-US" altLang="en-US" sz="1800" b="0"/>
              <a:t>The viscosity of a fluid is a measure of its “</a:t>
            </a:r>
            <a:r>
              <a:rPr lang="en-US" altLang="en-US" sz="1800" b="0" i="1">
                <a:solidFill>
                  <a:srgbClr val="CC00CC"/>
                </a:solidFill>
              </a:rPr>
              <a:t>resistance to deformation</a:t>
            </a:r>
            <a:r>
              <a:rPr lang="en-US" altLang="en-US" sz="1800" b="0"/>
              <a:t>.”</a:t>
            </a:r>
            <a:r>
              <a:rPr lang="tr-TR" altLang="en-US" sz="1800" b="0"/>
              <a:t> </a:t>
            </a:r>
            <a:endParaRPr lang="en-US" altLang="en-US" sz="1800" b="0"/>
          </a:p>
          <a:p>
            <a:pPr eaLnBrk="1" hangingPunct="1">
              <a:spcBef>
                <a:spcPct val="10000"/>
              </a:spcBef>
              <a:spcAft>
                <a:spcPct val="15000"/>
              </a:spcAft>
              <a:buClrTx/>
              <a:buFontTx/>
              <a:buNone/>
            </a:pPr>
            <a:r>
              <a:rPr lang="en-US" altLang="en-US" sz="1800" b="0"/>
              <a:t>Viscosity is due to the internal frictional force that develops between different</a:t>
            </a:r>
            <a:r>
              <a:rPr lang="tr-TR" altLang="en-US" sz="1800" b="0"/>
              <a:t> </a:t>
            </a:r>
            <a:r>
              <a:rPr lang="en-US" altLang="en-US" sz="1800" b="0"/>
              <a:t>layers of fluids as they are forced to move relative to each other.</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a:extLst>
              <a:ext uri="{FF2B5EF4-FFF2-40B4-BE49-F238E27FC236}">
                <a16:creationId xmlns:a16="http://schemas.microsoft.com/office/drawing/2014/main" id="{141598B3-B5F9-0639-7321-26EAA26F2B2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F9B698BE-F5E6-40BA-A5B5-7E30633124D0}" type="slidenum">
              <a:rPr lang="en-US" altLang="en-US" sz="1400" smtClean="0"/>
              <a:pPr>
                <a:spcBef>
                  <a:spcPct val="0"/>
                </a:spcBef>
                <a:spcAft>
                  <a:spcPct val="0"/>
                </a:spcAft>
                <a:buClrTx/>
                <a:buFontTx/>
                <a:buNone/>
              </a:pPr>
              <a:t>36</a:t>
            </a:fld>
            <a:endParaRPr lang="en-US" altLang="en-US" sz="1400"/>
          </a:p>
        </p:txBody>
      </p:sp>
      <p:pic>
        <p:nvPicPr>
          <p:cNvPr id="57346" name="Picture 2">
            <a:extLst>
              <a:ext uri="{FF2B5EF4-FFF2-40B4-BE49-F238E27FC236}">
                <a16:creationId xmlns:a16="http://schemas.microsoft.com/office/drawing/2014/main" id="{817C2909-D74E-D922-DCB5-10D7E7041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897438"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43" name="Rectangle 3">
            <a:extLst>
              <a:ext uri="{FF2B5EF4-FFF2-40B4-BE49-F238E27FC236}">
                <a16:creationId xmlns:a16="http://schemas.microsoft.com/office/drawing/2014/main" id="{E5991279-87B8-5527-2988-5CC2C84740C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3632200"/>
            <a:ext cx="4864100" cy="1041400"/>
          </a:xfrm>
          <a:prstGeom prst="rect">
            <a:avLst/>
          </a:prstGeom>
          <a:noFill/>
          <a:extLst>
            <a:ext uri="{909E8E84-426E-40DD-AFC4-6F175D3DCCD1}">
              <a14:hiddenFill xmlns:a14="http://schemas.microsoft.com/office/drawing/2010/main">
                <a:solidFill>
                  <a:srgbClr val="FFFFFF"/>
                </a:solidFill>
              </a14:hiddenFill>
            </a:ext>
          </a:extLst>
        </p:spPr>
      </p:pic>
      <p:sp>
        <p:nvSpPr>
          <p:cNvPr id="57348" name="Rectangle 5">
            <a:extLst>
              <a:ext uri="{FF2B5EF4-FFF2-40B4-BE49-F238E27FC236}">
                <a16:creationId xmlns:a16="http://schemas.microsoft.com/office/drawing/2014/main" id="{98748FA8-A19F-8F23-0600-690359DDDB22}"/>
              </a:ext>
            </a:extLst>
          </p:cNvPr>
          <p:cNvSpPr>
            <a:spLocks noChangeArrowheads="1"/>
          </p:cNvSpPr>
          <p:nvPr/>
        </p:nvSpPr>
        <p:spPr bwMode="auto">
          <a:xfrm>
            <a:off x="5181600" y="304800"/>
            <a:ext cx="373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CC00CC"/>
                </a:solidFill>
              </a:rPr>
              <a:t>Newtonian fluids</a:t>
            </a:r>
            <a:r>
              <a:rPr lang="tr-TR" altLang="en-US" sz="2000" b="0">
                <a:solidFill>
                  <a:srgbClr val="CC00CC"/>
                </a:solidFill>
              </a:rPr>
              <a:t>:</a:t>
            </a:r>
            <a:r>
              <a:rPr lang="en-US" altLang="en-US" sz="2000" b="0"/>
              <a:t> Fluids for which the rate of deformation is proportional to the shear stress</a:t>
            </a:r>
            <a:r>
              <a:rPr lang="tr-TR" altLang="en-US" sz="2000" b="0"/>
              <a:t>.</a:t>
            </a:r>
            <a:endParaRPr lang="en-US" altLang="en-US" sz="2000" b="0"/>
          </a:p>
        </p:txBody>
      </p:sp>
      <p:pic>
        <p:nvPicPr>
          <p:cNvPr id="57349" name="Picture 6">
            <a:extLst>
              <a:ext uri="{FF2B5EF4-FFF2-40B4-BE49-F238E27FC236}">
                <a16:creationId xmlns:a16="http://schemas.microsoft.com/office/drawing/2014/main" id="{E849968F-0BC1-48B1-D29B-5E598DF2E4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740025"/>
            <a:ext cx="2689225" cy="765175"/>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0" name="Text Box 7">
            <a:extLst>
              <a:ext uri="{FF2B5EF4-FFF2-40B4-BE49-F238E27FC236}">
                <a16:creationId xmlns:a16="http://schemas.microsoft.com/office/drawing/2014/main" id="{9EBDB172-6535-C9C6-41B9-3D376796C427}"/>
              </a:ext>
            </a:extLst>
          </p:cNvPr>
          <p:cNvSpPr txBox="1">
            <a:spLocks noChangeArrowheads="1"/>
          </p:cNvSpPr>
          <p:nvPr/>
        </p:nvSpPr>
        <p:spPr bwMode="auto">
          <a:xfrm>
            <a:off x="7924800" y="2727325"/>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tr-TR" altLang="en-US" sz="2000" b="0">
                <a:solidFill>
                  <a:srgbClr val="CC00CC"/>
                </a:solidFill>
              </a:rPr>
              <a:t>Shear stress</a:t>
            </a:r>
            <a:endParaRPr lang="en-US" altLang="en-US" sz="2000" b="0">
              <a:solidFill>
                <a:srgbClr val="CC00CC"/>
              </a:solidFill>
            </a:endParaRPr>
          </a:p>
        </p:txBody>
      </p:sp>
      <p:pic>
        <p:nvPicPr>
          <p:cNvPr id="57351" name="Picture 8">
            <a:extLst>
              <a:ext uri="{FF2B5EF4-FFF2-40B4-BE49-F238E27FC236}">
                <a16:creationId xmlns:a16="http://schemas.microsoft.com/office/drawing/2014/main" id="{224611DF-F465-0469-D2C7-48134E9841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103688"/>
            <a:ext cx="3049588" cy="696912"/>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2" name="Text Box 9">
            <a:extLst>
              <a:ext uri="{FF2B5EF4-FFF2-40B4-BE49-F238E27FC236}">
                <a16:creationId xmlns:a16="http://schemas.microsoft.com/office/drawing/2014/main" id="{D18C8EA9-98ED-905A-2B12-4A0CD5E1A056}"/>
              </a:ext>
            </a:extLst>
          </p:cNvPr>
          <p:cNvSpPr txBox="1">
            <a:spLocks noChangeArrowheads="1"/>
          </p:cNvSpPr>
          <p:nvPr/>
        </p:nvSpPr>
        <p:spPr bwMode="auto">
          <a:xfrm>
            <a:off x="5181600" y="3717925"/>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0"/>
              </a:spcBef>
              <a:spcAft>
                <a:spcPct val="0"/>
              </a:spcAft>
              <a:buClrTx/>
              <a:buFontTx/>
              <a:buNone/>
            </a:pPr>
            <a:r>
              <a:rPr lang="tr-TR" altLang="en-US" sz="2000" b="0">
                <a:solidFill>
                  <a:srgbClr val="CC00CC"/>
                </a:solidFill>
              </a:rPr>
              <a:t>Shear force</a:t>
            </a:r>
            <a:endParaRPr lang="en-US" altLang="en-US" sz="2000" b="0">
              <a:solidFill>
                <a:srgbClr val="CC00CC"/>
              </a:solidFill>
            </a:endParaRPr>
          </a:p>
        </p:txBody>
      </p:sp>
      <p:sp>
        <p:nvSpPr>
          <p:cNvPr id="57353" name="Text Box 10">
            <a:extLst>
              <a:ext uri="{FF2B5EF4-FFF2-40B4-BE49-F238E27FC236}">
                <a16:creationId xmlns:a16="http://schemas.microsoft.com/office/drawing/2014/main" id="{1F52DBC0-EAC5-9DE0-B521-978CF379A269}"/>
              </a:ext>
            </a:extLst>
          </p:cNvPr>
          <p:cNvSpPr txBox="1">
            <a:spLocks noChangeArrowheads="1"/>
          </p:cNvSpPr>
          <p:nvPr/>
        </p:nvSpPr>
        <p:spPr bwMode="auto">
          <a:xfrm>
            <a:off x="5181600" y="4975225"/>
            <a:ext cx="3733800" cy="1501775"/>
          </a:xfrm>
          <a:prstGeom prst="rect">
            <a:avLst/>
          </a:prstGeom>
          <a:solidFill>
            <a:srgbClr val="FFFF99"/>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Aft>
                <a:spcPct val="0"/>
              </a:spcAft>
              <a:buClrTx/>
              <a:buFontTx/>
              <a:buNone/>
            </a:pPr>
            <a:r>
              <a:rPr lang="tr-TR" altLang="en-US" sz="2000" b="0" i="1">
                <a:solidFill>
                  <a:srgbClr val="CC00CC"/>
                </a:solidFill>
                <a:sym typeface="Symbol" panose="05050102010706020507" pitchFamily="18" charset="2"/>
              </a:rPr>
              <a:t></a:t>
            </a:r>
            <a:r>
              <a:rPr lang="tr-TR" altLang="en-US" sz="2000" b="0">
                <a:solidFill>
                  <a:srgbClr val="CC00CC"/>
                </a:solidFill>
                <a:sym typeface="Symbol" panose="05050102010706020507" pitchFamily="18" charset="2"/>
              </a:rPr>
              <a:t>  coefficient of viscosity</a:t>
            </a:r>
          </a:p>
          <a:p>
            <a:pPr eaLnBrk="1" hangingPunct="1">
              <a:spcAft>
                <a:spcPct val="0"/>
              </a:spcAft>
              <a:buClrTx/>
              <a:buFontTx/>
              <a:buNone/>
            </a:pPr>
            <a:r>
              <a:rPr lang="tr-TR" altLang="en-US" sz="2000" b="0">
                <a:solidFill>
                  <a:srgbClr val="CC00CC"/>
                </a:solidFill>
                <a:sym typeface="Symbol" panose="05050102010706020507" pitchFamily="18" charset="2"/>
              </a:rPr>
              <a:t>D</a:t>
            </a:r>
            <a:r>
              <a:rPr lang="tr-TR" altLang="en-US" sz="2000" b="0">
                <a:solidFill>
                  <a:srgbClr val="CC00CC"/>
                </a:solidFill>
              </a:rPr>
              <a:t>ynamic (absolute) viscosity</a:t>
            </a:r>
            <a:r>
              <a:rPr lang="tr-TR" altLang="en-US" sz="2000" b="0"/>
              <a:t> </a:t>
            </a:r>
          </a:p>
          <a:p>
            <a:pPr eaLnBrk="1" hangingPunct="1">
              <a:spcAft>
                <a:spcPct val="0"/>
              </a:spcAft>
              <a:buClrTx/>
              <a:buFontTx/>
              <a:buNone/>
            </a:pPr>
            <a:r>
              <a:rPr lang="tr-TR" altLang="en-US" sz="2000" b="0"/>
              <a:t>kg/m </a:t>
            </a:r>
            <a:r>
              <a:rPr lang="tr-TR" altLang="en-US" sz="2000" b="0">
                <a:sym typeface="Symbol" panose="05050102010706020507" pitchFamily="18" charset="2"/>
              </a:rPr>
              <a:t> </a:t>
            </a:r>
            <a:r>
              <a:rPr lang="tr-TR" altLang="en-US" sz="2000" b="0"/>
              <a:t>s  or  N </a:t>
            </a:r>
            <a:r>
              <a:rPr lang="tr-TR" altLang="en-US" sz="2000" b="0">
                <a:sym typeface="Symbol" panose="05050102010706020507" pitchFamily="18" charset="2"/>
              </a:rPr>
              <a:t></a:t>
            </a:r>
            <a:r>
              <a:rPr lang="tr-TR" altLang="en-US" sz="2000" b="0"/>
              <a:t> s/m</a:t>
            </a:r>
            <a:r>
              <a:rPr lang="tr-TR" altLang="en-US" sz="2000" b="0" baseline="30000"/>
              <a:t>2  </a:t>
            </a:r>
            <a:r>
              <a:rPr lang="tr-TR" altLang="en-US" sz="2000" b="0"/>
              <a:t>or  Pa </a:t>
            </a:r>
            <a:r>
              <a:rPr lang="tr-TR" altLang="en-US" sz="2000" b="0">
                <a:sym typeface="Symbol" panose="05050102010706020507" pitchFamily="18" charset="2"/>
              </a:rPr>
              <a:t> s</a:t>
            </a:r>
          </a:p>
          <a:p>
            <a:pPr eaLnBrk="1" hangingPunct="1">
              <a:spcAft>
                <a:spcPct val="0"/>
              </a:spcAft>
              <a:buClrTx/>
              <a:buFontTx/>
              <a:buNone/>
            </a:pPr>
            <a:r>
              <a:rPr lang="tr-TR" altLang="en-US" sz="2000" b="0">
                <a:solidFill>
                  <a:schemeClr val="accent2"/>
                </a:solidFill>
                <a:sym typeface="Symbol" panose="05050102010706020507" pitchFamily="18" charset="2"/>
              </a:rPr>
              <a:t>1 poise = 0.1 </a:t>
            </a:r>
            <a:r>
              <a:rPr lang="tr-TR" altLang="en-US" sz="2000" b="0">
                <a:solidFill>
                  <a:schemeClr val="accent2"/>
                </a:solidFill>
              </a:rPr>
              <a:t>Pa </a:t>
            </a:r>
            <a:r>
              <a:rPr lang="tr-TR" altLang="en-US" sz="2000" b="0">
                <a:solidFill>
                  <a:schemeClr val="accent2"/>
                </a:solidFill>
                <a:sym typeface="Symbol" panose="05050102010706020507" pitchFamily="18" charset="2"/>
              </a:rPr>
              <a:t> s </a:t>
            </a:r>
            <a:endParaRPr lang="en-US" altLang="en-US" sz="2000" b="0">
              <a:solidFill>
                <a:schemeClr val="accent2"/>
              </a:solidFill>
              <a:sym typeface="Symbol" panose="05050102010706020507" pitchFamily="18" charset="2"/>
            </a:endParaRPr>
          </a:p>
        </p:txBody>
      </p:sp>
      <p:pic>
        <p:nvPicPr>
          <p:cNvPr id="57354" name="Picture 16">
            <a:extLst>
              <a:ext uri="{FF2B5EF4-FFF2-40B4-BE49-F238E27FC236}">
                <a16:creationId xmlns:a16="http://schemas.microsoft.com/office/drawing/2014/main" id="{8A1E4595-5EE0-C434-690A-2D15EEC309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450" y="4648200"/>
            <a:ext cx="84455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5" name="Picture 17">
            <a:extLst>
              <a:ext uri="{FF2B5EF4-FFF2-40B4-BE49-F238E27FC236}">
                <a16:creationId xmlns:a16="http://schemas.microsoft.com/office/drawing/2014/main" id="{2139E09E-F279-0C81-6B8B-F6F6249B4C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648200"/>
            <a:ext cx="3363913"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6" name="Picture 18">
            <a:extLst>
              <a:ext uri="{FF2B5EF4-FFF2-40B4-BE49-F238E27FC236}">
                <a16:creationId xmlns:a16="http://schemas.microsoft.com/office/drawing/2014/main" id="{27F11F15-D447-D86A-8D06-25E29D0B74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5486400"/>
            <a:ext cx="3768725"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7" name="Picture 19">
            <a:extLst>
              <a:ext uri="{FF2B5EF4-FFF2-40B4-BE49-F238E27FC236}">
                <a16:creationId xmlns:a16="http://schemas.microsoft.com/office/drawing/2014/main" id="{249B3B3B-2350-EF8C-2030-F84055EA6C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4775" y="5486400"/>
            <a:ext cx="11144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8" name="Picture 20">
            <a:extLst>
              <a:ext uri="{FF2B5EF4-FFF2-40B4-BE49-F238E27FC236}">
                <a16:creationId xmlns:a16="http://schemas.microsoft.com/office/drawing/2014/main" id="{649D55FF-D7B7-FDBC-7950-6BDAC4549C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1685925"/>
            <a:ext cx="28575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3">
            <a:extLst>
              <a:ext uri="{FF2B5EF4-FFF2-40B4-BE49-F238E27FC236}">
                <a16:creationId xmlns:a16="http://schemas.microsoft.com/office/drawing/2014/main" id="{DCFC6902-3345-8C51-AC25-35F9ED74A83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842C6ECD-FD52-456E-8A18-7F58DA35ED9C}" type="slidenum">
              <a:rPr lang="en-US" altLang="en-US" sz="1400" smtClean="0"/>
              <a:pPr>
                <a:spcBef>
                  <a:spcPct val="0"/>
                </a:spcBef>
                <a:spcAft>
                  <a:spcPct val="0"/>
                </a:spcAft>
                <a:buClrTx/>
                <a:buFontTx/>
                <a:buNone/>
              </a:pPr>
              <a:t>37</a:t>
            </a:fld>
            <a:endParaRPr lang="en-US" altLang="en-US" sz="1400"/>
          </a:p>
        </p:txBody>
      </p:sp>
      <p:pic>
        <p:nvPicPr>
          <p:cNvPr id="232450" name="Rectangle 2">
            <a:extLst>
              <a:ext uri="{FF2B5EF4-FFF2-40B4-BE49-F238E27FC236}">
                <a16:creationId xmlns:a16="http://schemas.microsoft.com/office/drawing/2014/main" id="{ADAD771F-A2CA-4999-4749-E83BE1A61CF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4546600"/>
            <a:ext cx="4597400" cy="1308100"/>
          </a:xfrm>
          <a:prstGeom prst="rect">
            <a:avLst/>
          </a:prstGeom>
          <a:noFill/>
          <a:extLst>
            <a:ext uri="{909E8E84-426E-40DD-AFC4-6F175D3DCCD1}">
              <a14:hiddenFill xmlns:a14="http://schemas.microsoft.com/office/drawing/2010/main">
                <a:solidFill>
                  <a:srgbClr val="FFFFFF"/>
                </a:solidFill>
              </a14:hiddenFill>
            </a:ext>
          </a:extLst>
        </p:spPr>
      </p:pic>
      <p:pic>
        <p:nvPicPr>
          <p:cNvPr id="232451" name="Rectangle 3">
            <a:extLst>
              <a:ext uri="{FF2B5EF4-FFF2-40B4-BE49-F238E27FC236}">
                <a16:creationId xmlns:a16="http://schemas.microsoft.com/office/drawing/2014/main" id="{2E68CEA1-FE09-74CF-D7E1-69F6FEDF906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0" y="3949700"/>
            <a:ext cx="36576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a:extLst>
              <a:ext uri="{FF2B5EF4-FFF2-40B4-BE49-F238E27FC236}">
                <a16:creationId xmlns:a16="http://schemas.microsoft.com/office/drawing/2014/main" id="{1F320527-FED6-CC91-3BB5-F085989E0F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650" y="395288"/>
            <a:ext cx="45021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7" name="Picture 5">
            <a:extLst>
              <a:ext uri="{FF2B5EF4-FFF2-40B4-BE49-F238E27FC236}">
                <a16:creationId xmlns:a16="http://schemas.microsoft.com/office/drawing/2014/main" id="{5A631280-2F68-4804-0BB4-238339EE4F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9675" y="422275"/>
            <a:ext cx="3819525"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3">
            <a:extLst>
              <a:ext uri="{FF2B5EF4-FFF2-40B4-BE49-F238E27FC236}">
                <a16:creationId xmlns:a16="http://schemas.microsoft.com/office/drawing/2014/main" id="{B4DCD393-B143-C8CD-FB20-731EED1A13A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0A691BB1-BE12-4B28-A963-84955FCD397D}" type="slidenum">
              <a:rPr lang="en-US" altLang="en-US" sz="1400" smtClean="0"/>
              <a:pPr>
                <a:spcBef>
                  <a:spcPct val="0"/>
                </a:spcBef>
                <a:spcAft>
                  <a:spcPct val="0"/>
                </a:spcAft>
                <a:buClrTx/>
                <a:buFontTx/>
                <a:buNone/>
              </a:pPr>
              <a:t>38</a:t>
            </a:fld>
            <a:endParaRPr lang="en-US" altLang="en-US" sz="1400"/>
          </a:p>
        </p:txBody>
      </p:sp>
      <p:pic>
        <p:nvPicPr>
          <p:cNvPr id="61442" name="Picture 4">
            <a:extLst>
              <a:ext uri="{FF2B5EF4-FFF2-40B4-BE49-F238E27FC236}">
                <a16:creationId xmlns:a16="http://schemas.microsoft.com/office/drawing/2014/main" id="{A6FA5108-FCF3-385C-36CA-FC5485855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1000"/>
            <a:ext cx="3363913"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3" name="Rectangle 5">
            <a:extLst>
              <a:ext uri="{FF2B5EF4-FFF2-40B4-BE49-F238E27FC236}">
                <a16:creationId xmlns:a16="http://schemas.microsoft.com/office/drawing/2014/main" id="{5A290AB3-C1BB-62ED-8A14-77508E1DBD92}"/>
              </a:ext>
            </a:extLst>
          </p:cNvPr>
          <p:cNvSpPr>
            <a:spLocks noChangeArrowheads="1"/>
          </p:cNvSpPr>
          <p:nvPr/>
        </p:nvSpPr>
        <p:spPr bwMode="auto">
          <a:xfrm>
            <a:off x="4876800" y="4953000"/>
            <a:ext cx="365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chemeClr val="accent2"/>
                </a:solidFill>
              </a:rPr>
              <a:t>Dynamic viscosity, in general, does</a:t>
            </a:r>
            <a:r>
              <a:rPr lang="tr-TR" altLang="en-US" sz="2000" b="0">
                <a:solidFill>
                  <a:schemeClr val="accent2"/>
                </a:solidFill>
              </a:rPr>
              <a:t> </a:t>
            </a:r>
            <a:r>
              <a:rPr lang="en-US" altLang="en-US" sz="2000" b="0">
                <a:solidFill>
                  <a:schemeClr val="accent2"/>
                </a:solidFill>
              </a:rPr>
              <a:t>not depend on pressure, but kinematic</a:t>
            </a:r>
            <a:r>
              <a:rPr lang="tr-TR" altLang="en-US" sz="2000" b="0">
                <a:solidFill>
                  <a:schemeClr val="accent2"/>
                </a:solidFill>
              </a:rPr>
              <a:t> </a:t>
            </a:r>
            <a:r>
              <a:rPr lang="en-US" altLang="en-US" sz="2000" b="0">
                <a:solidFill>
                  <a:schemeClr val="accent2"/>
                </a:solidFill>
              </a:rPr>
              <a:t>viscosity does.</a:t>
            </a:r>
          </a:p>
        </p:txBody>
      </p:sp>
      <p:sp>
        <p:nvSpPr>
          <p:cNvPr id="61444" name="Rectangle 7">
            <a:extLst>
              <a:ext uri="{FF2B5EF4-FFF2-40B4-BE49-F238E27FC236}">
                <a16:creationId xmlns:a16="http://schemas.microsoft.com/office/drawing/2014/main" id="{F484D5C0-D778-1B8F-202E-6D91B508A4F9}"/>
              </a:ext>
            </a:extLst>
          </p:cNvPr>
          <p:cNvSpPr>
            <a:spLocks noChangeArrowheads="1"/>
          </p:cNvSpPr>
          <p:nvPr/>
        </p:nvSpPr>
        <p:spPr bwMode="auto">
          <a:xfrm>
            <a:off x="457200" y="304800"/>
            <a:ext cx="2590800" cy="396875"/>
          </a:xfrm>
          <a:prstGeom prst="rect">
            <a:avLst/>
          </a:prstGeom>
          <a:solidFill>
            <a:schemeClr val="accent1"/>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buClrTx/>
              <a:buFontTx/>
              <a:buNone/>
            </a:pPr>
            <a:r>
              <a:rPr lang="tr-TR" altLang="en-US" sz="2000">
                <a:solidFill>
                  <a:srgbClr val="CC00CC"/>
                </a:solidFill>
              </a:rPr>
              <a:t>K</a:t>
            </a:r>
            <a:r>
              <a:rPr lang="en-US" altLang="en-US" sz="2000">
                <a:solidFill>
                  <a:srgbClr val="CC00CC"/>
                </a:solidFill>
              </a:rPr>
              <a:t>inematic viscosity</a:t>
            </a:r>
            <a:endParaRPr lang="tr-TR" altLang="en-US" sz="2000" b="0" i="1">
              <a:sym typeface="Symbol" panose="05050102010706020507" pitchFamily="18" charset="2"/>
            </a:endParaRPr>
          </a:p>
        </p:txBody>
      </p:sp>
      <p:pic>
        <p:nvPicPr>
          <p:cNvPr id="61445" name="Picture 8">
            <a:extLst>
              <a:ext uri="{FF2B5EF4-FFF2-40B4-BE49-F238E27FC236}">
                <a16:creationId xmlns:a16="http://schemas.microsoft.com/office/drawing/2014/main" id="{F19BEFEF-1D2B-BB12-4306-8D87D6B9E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11588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6" name="Rectangle 9">
            <a:extLst>
              <a:ext uri="{FF2B5EF4-FFF2-40B4-BE49-F238E27FC236}">
                <a16:creationId xmlns:a16="http://schemas.microsoft.com/office/drawing/2014/main" id="{4EFD2ABB-C1CF-3033-5C7E-C67D5D68EFFF}"/>
              </a:ext>
            </a:extLst>
          </p:cNvPr>
          <p:cNvSpPr>
            <a:spLocks noChangeArrowheads="1"/>
          </p:cNvSpPr>
          <p:nvPr/>
        </p:nvSpPr>
        <p:spPr bwMode="auto">
          <a:xfrm>
            <a:off x="1752600" y="838200"/>
            <a:ext cx="2209800" cy="793750"/>
          </a:xfrm>
          <a:prstGeom prst="rect">
            <a:avLst/>
          </a:prstGeom>
          <a:solidFill>
            <a:schemeClr val="accent1"/>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5000"/>
              </a:spcBef>
              <a:spcAft>
                <a:spcPct val="15000"/>
              </a:spcAft>
              <a:buClrTx/>
              <a:buFontTx/>
              <a:buNone/>
            </a:pPr>
            <a:r>
              <a:rPr lang="tr-TR" altLang="en-US" sz="2000" b="0"/>
              <a:t>m</a:t>
            </a:r>
            <a:r>
              <a:rPr lang="tr-TR" altLang="en-US" sz="2000" b="0" baseline="30000"/>
              <a:t>2</a:t>
            </a:r>
            <a:r>
              <a:rPr lang="tr-TR" altLang="en-US" sz="2000" b="0"/>
              <a:t>/s  or  stoke </a:t>
            </a:r>
          </a:p>
          <a:p>
            <a:pPr eaLnBrk="1" hangingPunct="1">
              <a:spcBef>
                <a:spcPct val="15000"/>
              </a:spcBef>
              <a:spcAft>
                <a:spcPct val="15000"/>
              </a:spcAft>
              <a:buClrTx/>
              <a:buFontTx/>
              <a:buNone/>
            </a:pPr>
            <a:r>
              <a:rPr lang="tr-TR" altLang="en-US" sz="2000" b="0">
                <a:sym typeface="Symbol" panose="05050102010706020507" pitchFamily="18" charset="2"/>
              </a:rPr>
              <a:t>1 stoke = 1 cm</a:t>
            </a:r>
            <a:r>
              <a:rPr lang="tr-TR" altLang="en-US" sz="2000" b="0" baseline="30000">
                <a:sym typeface="Symbol" panose="05050102010706020507" pitchFamily="18" charset="2"/>
              </a:rPr>
              <a:t>2</a:t>
            </a:r>
            <a:r>
              <a:rPr lang="tr-TR" altLang="en-US" sz="2000" b="0">
                <a:sym typeface="Symbol" panose="05050102010706020507" pitchFamily="18" charset="2"/>
              </a:rPr>
              <a:t>/s</a:t>
            </a:r>
            <a:endParaRPr lang="tr-TR" altLang="en-US" sz="2000" b="0" i="1">
              <a:sym typeface="Symbol" panose="05050102010706020507" pitchFamily="18" charset="2"/>
            </a:endParaRPr>
          </a:p>
        </p:txBody>
      </p:sp>
      <p:pic>
        <p:nvPicPr>
          <p:cNvPr id="61447" name="Picture 10">
            <a:extLst>
              <a:ext uri="{FF2B5EF4-FFF2-40B4-BE49-F238E27FC236}">
                <a16:creationId xmlns:a16="http://schemas.microsoft.com/office/drawing/2014/main" id="{C9A1D674-AC49-0547-1030-604EB0ED29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181600"/>
            <a:ext cx="1473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8" name="Picture 11">
            <a:extLst>
              <a:ext uri="{FF2B5EF4-FFF2-40B4-BE49-F238E27FC236}">
                <a16:creationId xmlns:a16="http://schemas.microsoft.com/office/drawing/2014/main" id="{398F3FA3-4E8F-A1CB-AFC1-3106659464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6096000"/>
            <a:ext cx="16097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9" name="Rectangle 12">
            <a:extLst>
              <a:ext uri="{FF2B5EF4-FFF2-40B4-BE49-F238E27FC236}">
                <a16:creationId xmlns:a16="http://schemas.microsoft.com/office/drawing/2014/main" id="{34FADC5A-0B0B-659A-7874-305F2AC0473C}"/>
              </a:ext>
            </a:extLst>
          </p:cNvPr>
          <p:cNvSpPr>
            <a:spLocks noChangeArrowheads="1"/>
          </p:cNvSpPr>
          <p:nvPr/>
        </p:nvSpPr>
        <p:spPr bwMode="auto">
          <a:xfrm>
            <a:off x="2209800" y="5334000"/>
            <a:ext cx="1382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b="0" i="1">
                <a:solidFill>
                  <a:srgbClr val="CC00CC"/>
                </a:solidFill>
              </a:rPr>
              <a:t>For g</a:t>
            </a:r>
            <a:r>
              <a:rPr lang="en-US" altLang="en-US" sz="2000" b="0" i="1">
                <a:solidFill>
                  <a:srgbClr val="CC00CC"/>
                </a:solidFill>
              </a:rPr>
              <a:t>ases</a:t>
            </a:r>
            <a:r>
              <a:rPr lang="en-US" altLang="en-US" sz="2000" b="0">
                <a:solidFill>
                  <a:srgbClr val="CC00CC"/>
                </a:solidFill>
              </a:rPr>
              <a:t>:</a:t>
            </a:r>
          </a:p>
        </p:txBody>
      </p:sp>
      <p:sp>
        <p:nvSpPr>
          <p:cNvPr id="61450" name="Rectangle 13">
            <a:extLst>
              <a:ext uri="{FF2B5EF4-FFF2-40B4-BE49-F238E27FC236}">
                <a16:creationId xmlns:a16="http://schemas.microsoft.com/office/drawing/2014/main" id="{9C8C8415-2A13-ACEC-95BD-481DDDC64050}"/>
              </a:ext>
            </a:extLst>
          </p:cNvPr>
          <p:cNvSpPr>
            <a:spLocks noChangeArrowheads="1"/>
          </p:cNvSpPr>
          <p:nvPr/>
        </p:nvSpPr>
        <p:spPr bwMode="auto">
          <a:xfrm>
            <a:off x="2286000" y="6156325"/>
            <a:ext cx="1357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000" b="0" i="1">
                <a:solidFill>
                  <a:srgbClr val="CC00CC"/>
                </a:solidFill>
              </a:rPr>
              <a:t>For liquids</a:t>
            </a:r>
            <a:endParaRPr lang="en-US" altLang="en-US" sz="2000" b="0">
              <a:solidFill>
                <a:srgbClr val="CC00CC"/>
              </a:solidFill>
            </a:endParaRPr>
          </a:p>
        </p:txBody>
      </p:sp>
      <p:sp>
        <p:nvSpPr>
          <p:cNvPr id="61451" name="Rectangle 14">
            <a:extLst>
              <a:ext uri="{FF2B5EF4-FFF2-40B4-BE49-F238E27FC236}">
                <a16:creationId xmlns:a16="http://schemas.microsoft.com/office/drawing/2014/main" id="{BC0990F2-B82C-2D0E-66C9-99DCB810C13A}"/>
              </a:ext>
            </a:extLst>
          </p:cNvPr>
          <p:cNvSpPr>
            <a:spLocks noChangeArrowheads="1"/>
          </p:cNvSpPr>
          <p:nvPr/>
        </p:nvSpPr>
        <p:spPr bwMode="auto">
          <a:xfrm>
            <a:off x="381000" y="1828800"/>
            <a:ext cx="43434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5000"/>
              </a:spcBef>
              <a:spcAft>
                <a:spcPct val="15000"/>
              </a:spcAft>
              <a:buClrTx/>
              <a:buFontTx/>
              <a:buNone/>
            </a:pPr>
            <a:r>
              <a:rPr lang="en-US" altLang="en-US" sz="1800" b="0">
                <a:solidFill>
                  <a:srgbClr val="CC00CC"/>
                </a:solidFill>
              </a:rPr>
              <a:t>For </a:t>
            </a:r>
            <a:r>
              <a:rPr lang="en-US" altLang="en-US" sz="1800" b="0" i="1">
                <a:solidFill>
                  <a:srgbClr val="CC00CC"/>
                </a:solidFill>
              </a:rPr>
              <a:t>liquids</a:t>
            </a:r>
            <a:r>
              <a:rPr lang="en-US" altLang="en-US" sz="1800" b="0">
                <a:solidFill>
                  <a:srgbClr val="CC00CC"/>
                </a:solidFill>
              </a:rPr>
              <a:t>,</a:t>
            </a:r>
            <a:r>
              <a:rPr lang="en-US" altLang="en-US" sz="1800" b="0"/>
              <a:t> both</a:t>
            </a:r>
            <a:r>
              <a:rPr lang="tr-TR" altLang="en-US" sz="1800" b="0"/>
              <a:t> </a:t>
            </a:r>
            <a:r>
              <a:rPr lang="en-US" altLang="en-US" sz="1800" b="0"/>
              <a:t>the dynamic and kinematic viscosities are practically independent of pressure,</a:t>
            </a:r>
            <a:r>
              <a:rPr lang="tr-TR" altLang="en-US" sz="1800" b="0"/>
              <a:t> </a:t>
            </a:r>
            <a:r>
              <a:rPr lang="en-US" altLang="en-US" sz="1800" b="0"/>
              <a:t>and any small variation with pressure is usually disregarded, except at</a:t>
            </a:r>
            <a:r>
              <a:rPr lang="tr-TR" altLang="en-US" sz="1800" b="0"/>
              <a:t> </a:t>
            </a:r>
            <a:r>
              <a:rPr lang="en-US" altLang="en-US" sz="1800" b="0"/>
              <a:t>extremely high pressures. </a:t>
            </a:r>
            <a:endParaRPr lang="tr-TR" altLang="en-US" sz="1800" b="0"/>
          </a:p>
          <a:p>
            <a:pPr eaLnBrk="1" hangingPunct="1">
              <a:spcBef>
                <a:spcPct val="15000"/>
              </a:spcBef>
              <a:spcAft>
                <a:spcPct val="15000"/>
              </a:spcAft>
              <a:buClrTx/>
              <a:buFontTx/>
              <a:buNone/>
            </a:pPr>
            <a:r>
              <a:rPr lang="en-US" altLang="en-US" sz="1800" b="0">
                <a:solidFill>
                  <a:srgbClr val="CC00CC"/>
                </a:solidFill>
              </a:rPr>
              <a:t>For </a:t>
            </a:r>
            <a:r>
              <a:rPr lang="en-US" altLang="en-US" sz="1800" b="0" i="1">
                <a:solidFill>
                  <a:srgbClr val="CC00CC"/>
                </a:solidFill>
              </a:rPr>
              <a:t>gases</a:t>
            </a:r>
            <a:r>
              <a:rPr lang="en-US" altLang="en-US" sz="1800" b="0">
                <a:solidFill>
                  <a:srgbClr val="CC00CC"/>
                </a:solidFill>
              </a:rPr>
              <a:t>,</a:t>
            </a:r>
            <a:r>
              <a:rPr lang="en-US" altLang="en-US" sz="1800" b="0"/>
              <a:t> this is also the case for dynamic viscosity</a:t>
            </a:r>
            <a:r>
              <a:rPr lang="tr-TR" altLang="en-US" sz="1800" b="0"/>
              <a:t> </a:t>
            </a:r>
            <a:r>
              <a:rPr lang="en-US" altLang="en-US" sz="1800" b="0"/>
              <a:t>(at low to moderate pressures), but not for kinematic viscosity since</a:t>
            </a:r>
            <a:r>
              <a:rPr lang="tr-TR" altLang="en-US" sz="1800" b="0"/>
              <a:t> </a:t>
            </a:r>
            <a:r>
              <a:rPr lang="en-US" altLang="en-US" sz="1800" b="0"/>
              <a:t>the density of a gas is proportional to its pressure</a:t>
            </a:r>
            <a:r>
              <a:rPr lang="tr-TR" altLang="en-US" sz="1800" b="0"/>
              <a:t>.</a:t>
            </a:r>
            <a:endParaRPr lang="en-US" altLang="en-US" sz="1800" b="0"/>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3">
            <a:extLst>
              <a:ext uri="{FF2B5EF4-FFF2-40B4-BE49-F238E27FC236}">
                <a16:creationId xmlns:a16="http://schemas.microsoft.com/office/drawing/2014/main" id="{FE8CF04E-9D4A-41E1-A2C9-6D6932FD52B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D3C1394E-FBAB-40AA-A260-B13D5BC814D4}" type="slidenum">
              <a:rPr lang="en-US" altLang="en-US" sz="1400" smtClean="0"/>
              <a:pPr>
                <a:spcBef>
                  <a:spcPct val="0"/>
                </a:spcBef>
                <a:spcAft>
                  <a:spcPct val="0"/>
                </a:spcAft>
                <a:buClrTx/>
                <a:buFontTx/>
                <a:buNone/>
              </a:pPr>
              <a:t>39</a:t>
            </a:fld>
            <a:endParaRPr lang="en-US" altLang="en-US" sz="1400"/>
          </a:p>
        </p:txBody>
      </p:sp>
      <p:sp>
        <p:nvSpPr>
          <p:cNvPr id="62466" name="Rectangle 4">
            <a:extLst>
              <a:ext uri="{FF2B5EF4-FFF2-40B4-BE49-F238E27FC236}">
                <a16:creationId xmlns:a16="http://schemas.microsoft.com/office/drawing/2014/main" id="{A77ACF59-1BA7-FC4B-CF10-B31D568C5644}"/>
              </a:ext>
            </a:extLst>
          </p:cNvPr>
          <p:cNvSpPr>
            <a:spLocks noChangeArrowheads="1"/>
          </p:cNvSpPr>
          <p:nvPr/>
        </p:nvSpPr>
        <p:spPr bwMode="auto">
          <a:xfrm>
            <a:off x="76200" y="5105400"/>
            <a:ext cx="403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rgbClr val="3333FF"/>
                </a:solidFill>
              </a:rPr>
              <a:t>The viscosity of liquids decreases</a:t>
            </a:r>
            <a:r>
              <a:rPr lang="tr-TR" altLang="en-US" sz="2000" b="0">
                <a:solidFill>
                  <a:srgbClr val="3333FF"/>
                </a:solidFill>
              </a:rPr>
              <a:t> </a:t>
            </a:r>
            <a:r>
              <a:rPr lang="en-US" altLang="en-US" sz="2000" b="0">
                <a:solidFill>
                  <a:srgbClr val="3333FF"/>
                </a:solidFill>
              </a:rPr>
              <a:t>and the viscosity of gases increases</a:t>
            </a:r>
            <a:r>
              <a:rPr lang="tr-TR" altLang="en-US" sz="2000" b="0">
                <a:solidFill>
                  <a:srgbClr val="3333FF"/>
                </a:solidFill>
              </a:rPr>
              <a:t> </a:t>
            </a:r>
            <a:r>
              <a:rPr lang="en-US" altLang="en-US" sz="2000" b="0">
                <a:solidFill>
                  <a:srgbClr val="3333FF"/>
                </a:solidFill>
              </a:rPr>
              <a:t>with temperature.</a:t>
            </a:r>
          </a:p>
        </p:txBody>
      </p:sp>
      <p:pic>
        <p:nvPicPr>
          <p:cNvPr id="62467" name="Picture 8">
            <a:extLst>
              <a:ext uri="{FF2B5EF4-FFF2-40B4-BE49-F238E27FC236}">
                <a16:creationId xmlns:a16="http://schemas.microsoft.com/office/drawing/2014/main" id="{E82F7824-B937-4519-5761-4461AA61F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3859213"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8" name="Rectangle 9">
            <a:extLst>
              <a:ext uri="{FF2B5EF4-FFF2-40B4-BE49-F238E27FC236}">
                <a16:creationId xmlns:a16="http://schemas.microsoft.com/office/drawing/2014/main" id="{4B98DC43-CCE0-AEE8-EC0E-3CD318A2DAAB}"/>
              </a:ext>
            </a:extLst>
          </p:cNvPr>
          <p:cNvSpPr>
            <a:spLocks noChangeArrowheads="1"/>
          </p:cNvSpPr>
          <p:nvPr/>
        </p:nvSpPr>
        <p:spPr bwMode="auto">
          <a:xfrm>
            <a:off x="4191000" y="304800"/>
            <a:ext cx="4572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chemeClr val="accent2"/>
                </a:solidFill>
              </a:rPr>
              <a:t>The viscosity of a fluid is directly related to the pumping power needed to transport a fluid in a pipe or to move a body through a fluid.</a:t>
            </a:r>
          </a:p>
          <a:p>
            <a:pPr eaLnBrk="1" hangingPunct="1">
              <a:spcBef>
                <a:spcPct val="15000"/>
              </a:spcBef>
              <a:spcAft>
                <a:spcPct val="15000"/>
              </a:spcAft>
              <a:buClrTx/>
              <a:buFontTx/>
              <a:buNone/>
            </a:pPr>
            <a:r>
              <a:rPr lang="en-US" altLang="en-US" sz="1800" b="0">
                <a:solidFill>
                  <a:srgbClr val="3333FF"/>
                </a:solidFill>
              </a:rPr>
              <a:t>Viscosity is caused by the cohesive forces between the molecules in liquids and by the molecular collisions in gases, and it varies greatly with temperature.</a:t>
            </a:r>
            <a:r>
              <a:rPr lang="en-US" altLang="en-US" sz="1800" b="0"/>
              <a:t> </a:t>
            </a:r>
          </a:p>
          <a:p>
            <a:pPr eaLnBrk="1" hangingPunct="1">
              <a:spcBef>
                <a:spcPct val="15000"/>
              </a:spcBef>
              <a:spcAft>
                <a:spcPct val="15000"/>
              </a:spcAft>
              <a:buClrTx/>
              <a:buFontTx/>
              <a:buNone/>
            </a:pPr>
            <a:r>
              <a:rPr lang="en-US" altLang="en-US" sz="1800">
                <a:solidFill>
                  <a:srgbClr val="CC00CC"/>
                </a:solidFill>
              </a:rPr>
              <a:t>In a liquid</a:t>
            </a:r>
            <a:r>
              <a:rPr lang="tr-TR" altLang="en-US" sz="1800">
                <a:solidFill>
                  <a:srgbClr val="CC00CC"/>
                </a:solidFill>
              </a:rPr>
              <a:t>,</a:t>
            </a:r>
            <a:r>
              <a:rPr lang="en-US" altLang="en-US" sz="1800" b="0"/>
              <a:t> the molecules possess more energy at higher temperatures, and they can oppose the large cohesive intermolecular forces more strongly. As a result, the energized liquid molecules can move more freely.</a:t>
            </a:r>
          </a:p>
          <a:p>
            <a:pPr eaLnBrk="1" hangingPunct="1">
              <a:spcBef>
                <a:spcPct val="15000"/>
              </a:spcBef>
              <a:spcAft>
                <a:spcPct val="15000"/>
              </a:spcAft>
              <a:buClrTx/>
              <a:buFontTx/>
              <a:buNone/>
            </a:pPr>
            <a:r>
              <a:rPr lang="en-US" altLang="en-US" sz="1800">
                <a:solidFill>
                  <a:srgbClr val="CC00CC"/>
                </a:solidFill>
              </a:rPr>
              <a:t>In a gas,</a:t>
            </a:r>
            <a:r>
              <a:rPr lang="en-US" altLang="en-US" sz="1800" b="0"/>
              <a:t> the intermolecular forces are negligible, and the gas molecules at high temperatures move randomly at higher velocities. This results in more molecular collisions per unit volume per unit time and therefore in greater resistance to flow.</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5">
            <a:extLst>
              <a:ext uri="{FF2B5EF4-FFF2-40B4-BE49-F238E27FC236}">
                <a16:creationId xmlns:a16="http://schemas.microsoft.com/office/drawing/2014/main" id="{6996758F-B26B-7017-2B08-375CEF59178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EE101618-9261-480E-A453-8DF045DF4F13}" type="slidenum">
              <a:rPr lang="en-US" altLang="en-US" sz="1400" smtClean="0"/>
              <a:pPr>
                <a:spcBef>
                  <a:spcPct val="0"/>
                </a:spcBef>
                <a:spcAft>
                  <a:spcPct val="0"/>
                </a:spcAft>
                <a:buClrTx/>
                <a:buFontTx/>
                <a:buNone/>
              </a:pPr>
              <a:t>4</a:t>
            </a:fld>
            <a:endParaRPr lang="en-US" altLang="en-US" sz="1400"/>
          </a:p>
        </p:txBody>
      </p:sp>
      <p:sp>
        <p:nvSpPr>
          <p:cNvPr id="20482" name="Rectangle 3">
            <a:extLst>
              <a:ext uri="{FF2B5EF4-FFF2-40B4-BE49-F238E27FC236}">
                <a16:creationId xmlns:a16="http://schemas.microsoft.com/office/drawing/2014/main" id="{5DE41B4E-EF93-E530-8689-5E6339FC5C58}"/>
              </a:ext>
            </a:extLst>
          </p:cNvPr>
          <p:cNvSpPr>
            <a:spLocks noGrp="1" noChangeArrowheads="1"/>
          </p:cNvSpPr>
          <p:nvPr>
            <p:ph type="body" idx="1"/>
          </p:nvPr>
        </p:nvSpPr>
        <p:spPr>
          <a:xfrm>
            <a:off x="304800" y="914400"/>
            <a:ext cx="4648200" cy="5029200"/>
          </a:xfrm>
        </p:spPr>
        <p:txBody>
          <a:bodyPr/>
          <a:lstStyle/>
          <a:p>
            <a:pPr eaLnBrk="1" hangingPunct="1">
              <a:lnSpc>
                <a:spcPct val="90000"/>
              </a:lnSpc>
              <a:spcBef>
                <a:spcPct val="15000"/>
              </a:spcBef>
              <a:spcAft>
                <a:spcPct val="15000"/>
              </a:spcAft>
            </a:pPr>
            <a:r>
              <a:rPr lang="en-US" altLang="en-US" sz="2000" b="1">
                <a:solidFill>
                  <a:srgbClr val="CC00CC"/>
                </a:solidFill>
              </a:rPr>
              <a:t>Property:</a:t>
            </a:r>
            <a:r>
              <a:rPr lang="en-US" altLang="en-US" sz="2000" b="1"/>
              <a:t> </a:t>
            </a:r>
            <a:r>
              <a:rPr lang="en-US" altLang="en-US" sz="2000"/>
              <a:t>Any characteristic of a system. </a:t>
            </a:r>
          </a:p>
          <a:p>
            <a:pPr eaLnBrk="1" hangingPunct="1">
              <a:lnSpc>
                <a:spcPct val="90000"/>
              </a:lnSpc>
              <a:spcBef>
                <a:spcPct val="15000"/>
              </a:spcBef>
              <a:spcAft>
                <a:spcPct val="15000"/>
              </a:spcAft>
            </a:pPr>
            <a:r>
              <a:rPr lang="en-US" altLang="en-US" sz="2000"/>
              <a:t>Some familiar properties are pressure </a:t>
            </a:r>
            <a:r>
              <a:rPr lang="en-US" altLang="en-US" sz="2000" i="1"/>
              <a:t>P</a:t>
            </a:r>
            <a:r>
              <a:rPr lang="en-US" altLang="en-US" sz="2000"/>
              <a:t>, temperature </a:t>
            </a:r>
            <a:r>
              <a:rPr lang="en-US" altLang="en-US" sz="2000" i="1"/>
              <a:t>T</a:t>
            </a:r>
            <a:r>
              <a:rPr lang="en-US" altLang="en-US" sz="2000"/>
              <a:t>, volume </a:t>
            </a:r>
            <a:r>
              <a:rPr lang="en-US" altLang="en-US" sz="2000" i="1"/>
              <a:t>V</a:t>
            </a:r>
            <a:r>
              <a:rPr lang="en-US" altLang="en-US" sz="2000"/>
              <a:t>, and mass </a:t>
            </a:r>
            <a:r>
              <a:rPr lang="en-US" altLang="en-US" sz="2000" i="1"/>
              <a:t>m</a:t>
            </a:r>
            <a:r>
              <a:rPr lang="en-US" altLang="en-US" sz="2000"/>
              <a:t>. </a:t>
            </a:r>
          </a:p>
          <a:p>
            <a:pPr eaLnBrk="1" hangingPunct="1">
              <a:lnSpc>
                <a:spcPct val="90000"/>
              </a:lnSpc>
              <a:spcBef>
                <a:spcPct val="15000"/>
              </a:spcBef>
              <a:spcAft>
                <a:spcPct val="15000"/>
              </a:spcAft>
            </a:pPr>
            <a:r>
              <a:rPr lang="en-US" altLang="en-US" sz="2000"/>
              <a:t>Properties are considered to be either </a:t>
            </a:r>
            <a:r>
              <a:rPr lang="en-US" altLang="en-US" sz="2000" i="1"/>
              <a:t>intensive </a:t>
            </a:r>
            <a:r>
              <a:rPr lang="en-US" altLang="en-US" sz="2000"/>
              <a:t>or </a:t>
            </a:r>
            <a:r>
              <a:rPr lang="en-US" altLang="en-US" sz="2000" i="1"/>
              <a:t>extensive</a:t>
            </a:r>
            <a:r>
              <a:rPr lang="en-US" altLang="en-US" sz="2000"/>
              <a:t>. </a:t>
            </a:r>
          </a:p>
          <a:p>
            <a:pPr eaLnBrk="1" hangingPunct="1">
              <a:lnSpc>
                <a:spcPct val="90000"/>
              </a:lnSpc>
              <a:spcBef>
                <a:spcPct val="15000"/>
              </a:spcBef>
              <a:spcAft>
                <a:spcPct val="15000"/>
              </a:spcAft>
            </a:pPr>
            <a:r>
              <a:rPr lang="en-US" altLang="en-US" sz="2000" b="1">
                <a:solidFill>
                  <a:srgbClr val="CC00CC"/>
                </a:solidFill>
              </a:rPr>
              <a:t>Intensive properties:</a:t>
            </a:r>
            <a:r>
              <a:rPr lang="en-US" altLang="en-US" sz="2000" b="1"/>
              <a:t> </a:t>
            </a:r>
            <a:r>
              <a:rPr lang="en-US" altLang="en-US" sz="2000"/>
              <a:t>Those that are independent of the mass of a system, such as temperature, pressure, and density. </a:t>
            </a:r>
          </a:p>
          <a:p>
            <a:pPr eaLnBrk="1" hangingPunct="1">
              <a:lnSpc>
                <a:spcPct val="90000"/>
              </a:lnSpc>
              <a:spcBef>
                <a:spcPct val="15000"/>
              </a:spcBef>
              <a:spcAft>
                <a:spcPct val="15000"/>
              </a:spcAft>
            </a:pPr>
            <a:r>
              <a:rPr lang="en-US" altLang="en-US" sz="2000" b="1">
                <a:solidFill>
                  <a:srgbClr val="CC00CC"/>
                </a:solidFill>
              </a:rPr>
              <a:t>Extensive properties:</a:t>
            </a:r>
            <a:r>
              <a:rPr lang="en-US" altLang="en-US" sz="2000" b="1"/>
              <a:t> </a:t>
            </a:r>
            <a:r>
              <a:rPr lang="en-US" altLang="en-US" sz="2000"/>
              <a:t>Those whose values depend on the size—or extent—of the system.</a:t>
            </a:r>
          </a:p>
          <a:p>
            <a:pPr eaLnBrk="1" hangingPunct="1">
              <a:lnSpc>
                <a:spcPct val="90000"/>
              </a:lnSpc>
              <a:spcBef>
                <a:spcPct val="15000"/>
              </a:spcBef>
              <a:spcAft>
                <a:spcPct val="15000"/>
              </a:spcAft>
            </a:pPr>
            <a:r>
              <a:rPr lang="en-US" altLang="en-US" sz="2000" b="1">
                <a:solidFill>
                  <a:srgbClr val="CC00CC"/>
                </a:solidFill>
              </a:rPr>
              <a:t>Specific properties:</a:t>
            </a:r>
            <a:r>
              <a:rPr lang="en-US" altLang="en-US" sz="2000" b="1"/>
              <a:t> </a:t>
            </a:r>
            <a:r>
              <a:rPr lang="en-US" altLang="en-US" sz="2000"/>
              <a:t> Extensive properties per unit mass.</a:t>
            </a:r>
          </a:p>
        </p:txBody>
      </p:sp>
      <p:sp>
        <p:nvSpPr>
          <p:cNvPr id="20483" name="Rectangle 4">
            <a:extLst>
              <a:ext uri="{FF2B5EF4-FFF2-40B4-BE49-F238E27FC236}">
                <a16:creationId xmlns:a16="http://schemas.microsoft.com/office/drawing/2014/main" id="{4DF57B05-E96C-3C7D-A3C4-F98BD18EF93B}"/>
              </a:ext>
            </a:extLst>
          </p:cNvPr>
          <p:cNvSpPr>
            <a:spLocks noChangeArrowheads="1"/>
          </p:cNvSpPr>
          <p:nvPr/>
        </p:nvSpPr>
        <p:spPr bwMode="auto">
          <a:xfrm>
            <a:off x="4495800" y="5988050"/>
            <a:ext cx="396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2000" b="0">
                <a:solidFill>
                  <a:srgbClr val="3333FF"/>
                </a:solidFill>
              </a:rPr>
              <a:t>Criterion to differentiate intensive and extensive properties.</a:t>
            </a:r>
          </a:p>
        </p:txBody>
      </p:sp>
      <p:sp>
        <p:nvSpPr>
          <p:cNvPr id="20484" name="Rectangle 7">
            <a:extLst>
              <a:ext uri="{FF2B5EF4-FFF2-40B4-BE49-F238E27FC236}">
                <a16:creationId xmlns:a16="http://schemas.microsoft.com/office/drawing/2014/main" id="{74B1BA77-D8B4-20D1-5516-C8B72B1E8D23}"/>
              </a:ext>
            </a:extLst>
          </p:cNvPr>
          <p:cNvSpPr>
            <a:spLocks noChangeArrowheads="1"/>
          </p:cNvSpPr>
          <p:nvPr/>
        </p:nvSpPr>
        <p:spPr bwMode="auto">
          <a:xfrm>
            <a:off x="228600" y="152400"/>
            <a:ext cx="4981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3600">
                <a:solidFill>
                  <a:srgbClr val="FF3300"/>
                </a:solidFill>
              </a:rPr>
              <a:t>2</a:t>
            </a:r>
            <a:r>
              <a:rPr lang="en-US" altLang="en-US" sz="3600">
                <a:solidFill>
                  <a:srgbClr val="FF3300"/>
                </a:solidFill>
              </a:rPr>
              <a:t>–1 </a:t>
            </a:r>
            <a:r>
              <a:rPr lang="en-US" altLang="en-US" sz="3600" b="0">
                <a:solidFill>
                  <a:srgbClr val="FF3300"/>
                </a:solidFill>
              </a:rPr>
              <a:t>■ </a:t>
            </a:r>
            <a:r>
              <a:rPr lang="en-US" altLang="en-US" sz="3600">
                <a:solidFill>
                  <a:srgbClr val="FF3300"/>
                </a:solidFill>
              </a:rPr>
              <a:t>INTRODUCTION</a:t>
            </a:r>
          </a:p>
        </p:txBody>
      </p:sp>
      <p:pic>
        <p:nvPicPr>
          <p:cNvPr id="20485" name="Picture 8">
            <a:extLst>
              <a:ext uri="{FF2B5EF4-FFF2-40B4-BE49-F238E27FC236}">
                <a16:creationId xmlns:a16="http://schemas.microsoft.com/office/drawing/2014/main" id="{69E32D4A-3525-A84A-6578-DD739AAA6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731838"/>
            <a:ext cx="3363913" cy="528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3">
            <a:extLst>
              <a:ext uri="{FF2B5EF4-FFF2-40B4-BE49-F238E27FC236}">
                <a16:creationId xmlns:a16="http://schemas.microsoft.com/office/drawing/2014/main" id="{4CADEAE9-BD5B-A891-6DA4-460C95FD06F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9B9B29EC-34B8-43BE-9D1D-E83A96C8DF5F}" type="slidenum">
              <a:rPr lang="en-US" altLang="en-US" sz="1400" smtClean="0"/>
              <a:pPr>
                <a:spcBef>
                  <a:spcPct val="0"/>
                </a:spcBef>
                <a:spcAft>
                  <a:spcPct val="0"/>
                </a:spcAft>
                <a:buClrTx/>
                <a:buFontTx/>
                <a:buNone/>
              </a:pPr>
              <a:t>40</a:t>
            </a:fld>
            <a:endParaRPr lang="en-US" altLang="en-US" sz="1400"/>
          </a:p>
        </p:txBody>
      </p:sp>
      <p:sp>
        <p:nvSpPr>
          <p:cNvPr id="64514" name="Rectangle 3">
            <a:extLst>
              <a:ext uri="{FF2B5EF4-FFF2-40B4-BE49-F238E27FC236}">
                <a16:creationId xmlns:a16="http://schemas.microsoft.com/office/drawing/2014/main" id="{EE9147FA-9869-DE20-A2E1-872C537E0F11}"/>
              </a:ext>
            </a:extLst>
          </p:cNvPr>
          <p:cNvSpPr>
            <a:spLocks noChangeArrowheads="1"/>
          </p:cNvSpPr>
          <p:nvPr/>
        </p:nvSpPr>
        <p:spPr bwMode="auto">
          <a:xfrm>
            <a:off x="4343400" y="2590800"/>
            <a:ext cx="1981200"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700" b="0">
                <a:solidFill>
                  <a:schemeClr val="accent2"/>
                </a:solidFill>
              </a:rPr>
              <a:t>The variation of dynamic (absolute)</a:t>
            </a:r>
            <a:r>
              <a:rPr lang="tr-TR" altLang="en-US" sz="1700" b="0">
                <a:solidFill>
                  <a:schemeClr val="accent2"/>
                </a:solidFill>
              </a:rPr>
              <a:t> </a:t>
            </a:r>
            <a:r>
              <a:rPr lang="en-US" altLang="en-US" sz="1700" b="0">
                <a:solidFill>
                  <a:schemeClr val="accent2"/>
                </a:solidFill>
              </a:rPr>
              <a:t>viscosity of common fluids with</a:t>
            </a:r>
            <a:r>
              <a:rPr lang="tr-TR" altLang="en-US" sz="1700" b="0">
                <a:solidFill>
                  <a:schemeClr val="accent2"/>
                </a:solidFill>
              </a:rPr>
              <a:t> </a:t>
            </a:r>
            <a:r>
              <a:rPr lang="en-US" altLang="en-US" sz="1700" b="0">
                <a:solidFill>
                  <a:schemeClr val="accent2"/>
                </a:solidFill>
              </a:rPr>
              <a:t>temperature at 1 atm</a:t>
            </a:r>
            <a:r>
              <a:rPr lang="tr-TR" altLang="en-US" sz="1700" b="0">
                <a:solidFill>
                  <a:schemeClr val="accent2"/>
                </a:solidFill>
              </a:rPr>
              <a:t> </a:t>
            </a:r>
          </a:p>
          <a:p>
            <a:pPr eaLnBrk="1" hangingPunct="1">
              <a:spcBef>
                <a:spcPct val="0"/>
              </a:spcBef>
              <a:spcAft>
                <a:spcPct val="0"/>
              </a:spcAft>
              <a:buClrTx/>
              <a:buFontTx/>
              <a:buNone/>
            </a:pPr>
            <a:r>
              <a:rPr lang="en-US" altLang="en-US" sz="1700" b="0">
                <a:solidFill>
                  <a:schemeClr val="accent2"/>
                </a:solidFill>
              </a:rPr>
              <a:t>(</a:t>
            </a:r>
            <a:r>
              <a:rPr lang="en-US" altLang="en-US" sz="1700" b="0">
                <a:solidFill>
                  <a:srgbClr val="CC00CC"/>
                </a:solidFill>
              </a:rPr>
              <a:t>1</a:t>
            </a:r>
            <a:r>
              <a:rPr lang="tr-TR" altLang="en-US" sz="1700" b="0">
                <a:solidFill>
                  <a:srgbClr val="CC00CC"/>
                </a:solidFill>
              </a:rPr>
              <a:t> </a:t>
            </a:r>
            <a:r>
              <a:rPr lang="en-US" altLang="en-US" sz="1700" b="0">
                <a:solidFill>
                  <a:srgbClr val="CC00CC"/>
                </a:solidFill>
              </a:rPr>
              <a:t>N</a:t>
            </a:r>
            <a:r>
              <a:rPr lang="tr-TR" altLang="en-US" sz="1700" b="0">
                <a:solidFill>
                  <a:srgbClr val="CC00CC"/>
                </a:solidFill>
                <a:sym typeface="Symbol" panose="05050102010706020507" pitchFamily="18" charset="2"/>
              </a:rPr>
              <a:t></a:t>
            </a:r>
            <a:r>
              <a:rPr lang="en-US" altLang="en-US" sz="1700" b="0">
                <a:solidFill>
                  <a:srgbClr val="CC00CC"/>
                </a:solidFill>
              </a:rPr>
              <a:t>s/m</a:t>
            </a:r>
            <a:r>
              <a:rPr lang="en-US" altLang="en-US" sz="1700" b="0" baseline="30000">
                <a:solidFill>
                  <a:srgbClr val="CC00CC"/>
                </a:solidFill>
              </a:rPr>
              <a:t>2</a:t>
            </a:r>
            <a:r>
              <a:rPr lang="tr-TR" altLang="en-US" sz="1700" b="0" baseline="30000">
                <a:solidFill>
                  <a:srgbClr val="CC00CC"/>
                </a:solidFill>
              </a:rPr>
              <a:t> </a:t>
            </a:r>
          </a:p>
          <a:p>
            <a:pPr eaLnBrk="1" hangingPunct="1">
              <a:spcBef>
                <a:spcPct val="0"/>
              </a:spcBef>
              <a:spcAft>
                <a:spcPct val="0"/>
              </a:spcAft>
              <a:buClrTx/>
              <a:buFontTx/>
              <a:buNone/>
            </a:pPr>
            <a:r>
              <a:rPr lang="tr-TR" altLang="en-US" sz="1700" b="0">
                <a:solidFill>
                  <a:srgbClr val="CC00CC"/>
                </a:solidFill>
              </a:rPr>
              <a:t>  = </a:t>
            </a:r>
            <a:r>
              <a:rPr lang="en-US" altLang="en-US" sz="1700" b="0">
                <a:solidFill>
                  <a:srgbClr val="CC00CC"/>
                </a:solidFill>
              </a:rPr>
              <a:t>1kg/m</a:t>
            </a:r>
            <a:r>
              <a:rPr lang="tr-TR" altLang="en-US" sz="1700" b="0">
                <a:solidFill>
                  <a:srgbClr val="CC00CC"/>
                </a:solidFill>
                <a:sym typeface="Symbol" panose="05050102010706020507" pitchFamily="18" charset="2"/>
              </a:rPr>
              <a:t></a:t>
            </a:r>
            <a:r>
              <a:rPr lang="en-US" altLang="en-US" sz="1700" b="0">
                <a:solidFill>
                  <a:srgbClr val="CC00CC"/>
                </a:solidFill>
              </a:rPr>
              <a:t>s</a:t>
            </a:r>
            <a:r>
              <a:rPr lang="tr-TR" altLang="en-US" sz="1700" b="0">
                <a:solidFill>
                  <a:schemeClr val="accent2"/>
                </a:solidFill>
              </a:rPr>
              <a:t>)</a:t>
            </a:r>
            <a:endParaRPr lang="en-US" altLang="en-US" sz="1700" b="0">
              <a:solidFill>
                <a:schemeClr val="accent2"/>
              </a:solidFill>
            </a:endParaRPr>
          </a:p>
        </p:txBody>
      </p:sp>
      <p:pic>
        <p:nvPicPr>
          <p:cNvPr id="64515" name="Picture 4">
            <a:extLst>
              <a:ext uri="{FF2B5EF4-FFF2-40B4-BE49-F238E27FC236}">
                <a16:creationId xmlns:a16="http://schemas.microsoft.com/office/drawing/2014/main" id="{497AC99F-9FE0-8E78-A2B9-8F588F9B4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00" y="228600"/>
            <a:ext cx="29337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6" name="Picture 6">
            <a:extLst>
              <a:ext uri="{FF2B5EF4-FFF2-40B4-BE49-F238E27FC236}">
                <a16:creationId xmlns:a16="http://schemas.microsoft.com/office/drawing/2014/main" id="{4F36A54A-EF2A-AFF8-D18E-7ADCA7C43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61925"/>
            <a:ext cx="4248150" cy="654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3">
            <a:extLst>
              <a:ext uri="{FF2B5EF4-FFF2-40B4-BE49-F238E27FC236}">
                <a16:creationId xmlns:a16="http://schemas.microsoft.com/office/drawing/2014/main" id="{CB94FB4F-CE58-3F6E-AD7D-3E60530D2E1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AF08D110-85ED-48F0-8840-EDDA0B73A620}" type="slidenum">
              <a:rPr lang="en-US" altLang="en-US" sz="1400" smtClean="0"/>
              <a:pPr>
                <a:spcBef>
                  <a:spcPct val="0"/>
                </a:spcBef>
                <a:spcAft>
                  <a:spcPct val="0"/>
                </a:spcAft>
                <a:buClrTx/>
                <a:buFontTx/>
                <a:buNone/>
              </a:pPr>
              <a:t>41</a:t>
            </a:fld>
            <a:endParaRPr lang="en-US" altLang="en-US" sz="1400"/>
          </a:p>
        </p:txBody>
      </p:sp>
      <p:pic>
        <p:nvPicPr>
          <p:cNvPr id="65538" name="Picture 2">
            <a:extLst>
              <a:ext uri="{FF2B5EF4-FFF2-40B4-BE49-F238E27FC236}">
                <a16:creationId xmlns:a16="http://schemas.microsoft.com/office/drawing/2014/main" id="{09CC9421-FB58-60E0-B209-482BB00D2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02113"/>
            <a:ext cx="5257800" cy="94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39" name="Rectangle 3">
            <a:extLst>
              <a:ext uri="{FF2B5EF4-FFF2-40B4-BE49-F238E27FC236}">
                <a16:creationId xmlns:a16="http://schemas.microsoft.com/office/drawing/2014/main" id="{9B7ED4E2-22F1-46B3-E1F5-ADD1D547CE5A}"/>
              </a:ext>
            </a:extLst>
          </p:cNvPr>
          <p:cNvSpPr>
            <a:spLocks noChangeArrowheads="1"/>
          </p:cNvSpPr>
          <p:nvPr/>
        </p:nvSpPr>
        <p:spPr bwMode="auto">
          <a:xfrm>
            <a:off x="533400" y="5175250"/>
            <a:ext cx="6705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buClrTx/>
              <a:buFontTx/>
              <a:buNone/>
            </a:pPr>
            <a:r>
              <a:rPr lang="en-US" altLang="en-US" sz="2000" b="0"/>
              <a:t>This equation can be used to calculate the viscosity of a fluid by measuring torque at a specified angular velocity. </a:t>
            </a:r>
          </a:p>
          <a:p>
            <a:pPr eaLnBrk="1" hangingPunct="1">
              <a:buClrTx/>
              <a:buFontTx/>
              <a:buNone/>
            </a:pPr>
            <a:r>
              <a:rPr lang="en-US" altLang="en-US" sz="2000" b="0"/>
              <a:t>Therefore, two concentric cylinders can be used as a </a:t>
            </a:r>
            <a:r>
              <a:rPr lang="en-US" altLang="en-US" sz="2000" i="1">
                <a:solidFill>
                  <a:srgbClr val="CC00CC"/>
                </a:solidFill>
              </a:rPr>
              <a:t>viscometer</a:t>
            </a:r>
            <a:r>
              <a:rPr lang="en-US" altLang="en-US" sz="2000" b="0"/>
              <a:t>, a device that measures viscosity.</a:t>
            </a:r>
          </a:p>
        </p:txBody>
      </p:sp>
      <p:grpSp>
        <p:nvGrpSpPr>
          <p:cNvPr id="65540" name="Group 4">
            <a:extLst>
              <a:ext uri="{FF2B5EF4-FFF2-40B4-BE49-F238E27FC236}">
                <a16:creationId xmlns:a16="http://schemas.microsoft.com/office/drawing/2014/main" id="{AE8EB234-0723-D093-873C-67F15D566532}"/>
              </a:ext>
            </a:extLst>
          </p:cNvPr>
          <p:cNvGrpSpPr>
            <a:grpSpLocks/>
          </p:cNvGrpSpPr>
          <p:nvPr/>
        </p:nvGrpSpPr>
        <p:grpSpPr bwMode="auto">
          <a:xfrm>
            <a:off x="4495800" y="3124200"/>
            <a:ext cx="4114800" cy="762000"/>
            <a:chOff x="2976" y="1968"/>
            <a:chExt cx="2592" cy="480"/>
          </a:xfrm>
        </p:grpSpPr>
        <p:sp>
          <p:nvSpPr>
            <p:cNvPr id="65542" name="Rectangle 5">
              <a:extLst>
                <a:ext uri="{FF2B5EF4-FFF2-40B4-BE49-F238E27FC236}">
                  <a16:creationId xmlns:a16="http://schemas.microsoft.com/office/drawing/2014/main" id="{F5D22B24-B2DE-1B75-4F80-998C8206C035}"/>
                </a:ext>
              </a:extLst>
            </p:cNvPr>
            <p:cNvSpPr>
              <a:spLocks noChangeArrowheads="1"/>
            </p:cNvSpPr>
            <p:nvPr/>
          </p:nvSpPr>
          <p:spPr bwMode="auto">
            <a:xfrm>
              <a:off x="2976" y="1968"/>
              <a:ext cx="2592" cy="480"/>
            </a:xfrm>
            <a:prstGeom prst="rect">
              <a:avLst/>
            </a:prstGeom>
            <a:solidFill>
              <a:srgbClr val="FFFF99"/>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buClrTx/>
                <a:buFontTx/>
                <a:buNone/>
              </a:pPr>
              <a:r>
                <a:rPr lang="en-US" altLang="en-US" sz="1800" b="0" i="1"/>
                <a:t>L </a:t>
              </a:r>
              <a:r>
                <a:rPr lang="tr-TR" altLang="en-US" sz="1800" b="0" i="1"/>
                <a:t>   </a:t>
              </a:r>
              <a:r>
                <a:rPr lang="en-US" altLang="en-US" sz="1800" b="0"/>
                <a:t>length of the cylinder</a:t>
              </a:r>
              <a:endParaRPr lang="tr-TR" altLang="en-US" sz="1800" b="0"/>
            </a:p>
            <a:p>
              <a:pPr eaLnBrk="1" hangingPunct="1">
                <a:buClrTx/>
                <a:buFontTx/>
                <a:buNone/>
              </a:pPr>
              <a:r>
                <a:rPr lang="tr-TR" altLang="en-US" sz="1800" b="0" i="1"/>
                <a:t>   </a:t>
              </a:r>
              <a:r>
                <a:rPr lang="tr-TR" altLang="en-US" sz="1800" b="0"/>
                <a:t>   </a:t>
              </a:r>
              <a:r>
                <a:rPr lang="en-US" altLang="en-US" sz="1800" b="0"/>
                <a:t>number of revolutions per</a:t>
              </a:r>
              <a:r>
                <a:rPr lang="tr-TR" altLang="en-US" sz="1800" b="0"/>
                <a:t> </a:t>
              </a:r>
              <a:r>
                <a:rPr lang="en-US" altLang="en-US" sz="1800" b="0"/>
                <a:t>unit time</a:t>
              </a:r>
            </a:p>
          </p:txBody>
        </p:sp>
        <p:pic>
          <p:nvPicPr>
            <p:cNvPr id="65543" name="Picture 6">
              <a:extLst>
                <a:ext uri="{FF2B5EF4-FFF2-40B4-BE49-F238E27FC236}">
                  <a16:creationId xmlns:a16="http://schemas.microsoft.com/office/drawing/2014/main" id="{105B65C5-72ED-42C2-753D-5F5500F39A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 y="2256"/>
              <a:ext cx="135" cy="16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5541" name="Picture 7">
            <a:extLst>
              <a:ext uri="{FF2B5EF4-FFF2-40B4-BE49-F238E27FC236}">
                <a16:creationId xmlns:a16="http://schemas.microsoft.com/office/drawing/2014/main" id="{8C51E6E7-73A2-7BFB-2BA4-F626523382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28600"/>
            <a:ext cx="3781425" cy="391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3">
            <a:extLst>
              <a:ext uri="{FF2B5EF4-FFF2-40B4-BE49-F238E27FC236}">
                <a16:creationId xmlns:a16="http://schemas.microsoft.com/office/drawing/2014/main" id="{BE151F74-56E7-CEFB-2115-D46F64EC310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7822B637-DAF1-4EA6-9F0C-36D6AA8C621F}" type="slidenum">
              <a:rPr lang="en-US" altLang="en-US" sz="1400" smtClean="0"/>
              <a:pPr>
                <a:spcBef>
                  <a:spcPct val="0"/>
                </a:spcBef>
                <a:spcAft>
                  <a:spcPct val="0"/>
                </a:spcAft>
                <a:buClrTx/>
                <a:buFontTx/>
                <a:buNone/>
              </a:pPr>
              <a:t>42</a:t>
            </a:fld>
            <a:endParaRPr lang="en-US" altLang="en-US" sz="1400"/>
          </a:p>
        </p:txBody>
      </p:sp>
      <p:pic>
        <p:nvPicPr>
          <p:cNvPr id="67586" name="Picture 5">
            <a:extLst>
              <a:ext uri="{FF2B5EF4-FFF2-40B4-BE49-F238E27FC236}">
                <a16:creationId xmlns:a16="http://schemas.microsoft.com/office/drawing/2014/main" id="{A724719E-9987-CCA4-F286-B47FFEAB0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038600"/>
            <a:ext cx="27717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7" name="Picture 4">
            <a:extLst>
              <a:ext uri="{FF2B5EF4-FFF2-40B4-BE49-F238E27FC236}">
                <a16:creationId xmlns:a16="http://schemas.microsoft.com/office/drawing/2014/main" id="{B4B9738F-8382-7821-E436-A6806DD26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05600" cy="552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3">
            <a:extLst>
              <a:ext uri="{FF2B5EF4-FFF2-40B4-BE49-F238E27FC236}">
                <a16:creationId xmlns:a16="http://schemas.microsoft.com/office/drawing/2014/main" id="{C25B6958-C16D-285F-CAC6-56917DEF8B5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5601BAA1-240B-4311-9EF9-6C04F7D7AD9C}" type="slidenum">
              <a:rPr lang="en-US" altLang="en-US" sz="1400" smtClean="0"/>
              <a:pPr>
                <a:spcBef>
                  <a:spcPct val="0"/>
                </a:spcBef>
                <a:spcAft>
                  <a:spcPct val="0"/>
                </a:spcAft>
                <a:buClrTx/>
                <a:buFontTx/>
                <a:buNone/>
              </a:pPr>
              <a:t>43</a:t>
            </a:fld>
            <a:endParaRPr lang="en-US" altLang="en-US" sz="1400"/>
          </a:p>
        </p:txBody>
      </p:sp>
      <p:sp>
        <p:nvSpPr>
          <p:cNvPr id="68610" name="Rectangle 2">
            <a:extLst>
              <a:ext uri="{FF2B5EF4-FFF2-40B4-BE49-F238E27FC236}">
                <a16:creationId xmlns:a16="http://schemas.microsoft.com/office/drawing/2014/main" id="{7103086B-868C-B1BA-E598-473788DE7DCF}"/>
              </a:ext>
            </a:extLst>
          </p:cNvPr>
          <p:cNvSpPr>
            <a:spLocks noChangeArrowheads="1"/>
          </p:cNvSpPr>
          <p:nvPr/>
        </p:nvSpPr>
        <p:spPr bwMode="auto">
          <a:xfrm>
            <a:off x="315913" y="150813"/>
            <a:ext cx="4560887"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800">
                <a:solidFill>
                  <a:srgbClr val="FF3300"/>
                </a:solidFill>
              </a:rPr>
              <a:t>2</a:t>
            </a:r>
            <a:r>
              <a:rPr lang="en-US" altLang="en-US" sz="2800">
                <a:solidFill>
                  <a:srgbClr val="FF3300"/>
                </a:solidFill>
              </a:rPr>
              <a:t>–</a:t>
            </a:r>
            <a:r>
              <a:rPr lang="tr-TR" altLang="en-US" sz="2800">
                <a:solidFill>
                  <a:srgbClr val="FF3300"/>
                </a:solidFill>
              </a:rPr>
              <a:t>7</a:t>
            </a:r>
            <a:r>
              <a:rPr lang="en-US" altLang="en-US" sz="2800">
                <a:solidFill>
                  <a:srgbClr val="FF3300"/>
                </a:solidFill>
              </a:rPr>
              <a:t> </a:t>
            </a:r>
            <a:r>
              <a:rPr lang="en-US" altLang="en-US" sz="2800" b="0">
                <a:solidFill>
                  <a:srgbClr val="FF3300"/>
                </a:solidFill>
              </a:rPr>
              <a:t>■</a:t>
            </a:r>
            <a:r>
              <a:rPr lang="tr-TR" altLang="en-US" sz="2800"/>
              <a:t> </a:t>
            </a:r>
            <a:r>
              <a:rPr lang="en-US" altLang="en-US" sz="2800">
                <a:solidFill>
                  <a:srgbClr val="FF3300"/>
                </a:solidFill>
              </a:rPr>
              <a:t>SURFACE TENSION AND CAPILLARY EFFECT</a:t>
            </a:r>
          </a:p>
        </p:txBody>
      </p:sp>
      <p:sp>
        <p:nvSpPr>
          <p:cNvPr id="68611" name="Rectangle 3">
            <a:extLst>
              <a:ext uri="{FF2B5EF4-FFF2-40B4-BE49-F238E27FC236}">
                <a16:creationId xmlns:a16="http://schemas.microsoft.com/office/drawing/2014/main" id="{B87097C5-F3A4-2712-D2E8-6F10561889B4}"/>
              </a:ext>
            </a:extLst>
          </p:cNvPr>
          <p:cNvSpPr>
            <a:spLocks noChangeArrowheads="1"/>
          </p:cNvSpPr>
          <p:nvPr/>
        </p:nvSpPr>
        <p:spPr bwMode="auto">
          <a:xfrm>
            <a:off x="5029200" y="5957888"/>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Some consequences</a:t>
            </a:r>
            <a:r>
              <a:rPr lang="tr-TR" altLang="en-US" sz="1800" b="0">
                <a:solidFill>
                  <a:srgbClr val="3333FF"/>
                </a:solidFill>
              </a:rPr>
              <a:t> </a:t>
            </a:r>
            <a:r>
              <a:rPr lang="en-US" altLang="en-US" sz="1800" b="0">
                <a:solidFill>
                  <a:srgbClr val="3333FF"/>
                </a:solidFill>
              </a:rPr>
              <a:t>of surface tension.</a:t>
            </a:r>
          </a:p>
        </p:txBody>
      </p:sp>
      <p:pic>
        <p:nvPicPr>
          <p:cNvPr id="68612" name="Picture 4">
            <a:extLst>
              <a:ext uri="{FF2B5EF4-FFF2-40B4-BE49-F238E27FC236}">
                <a16:creationId xmlns:a16="http://schemas.microsoft.com/office/drawing/2014/main" id="{B64C4F4E-675A-F1C5-B3E8-2FF103158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800"/>
            <a:ext cx="3678238" cy="277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3" name="Picture 5">
            <a:extLst>
              <a:ext uri="{FF2B5EF4-FFF2-40B4-BE49-F238E27FC236}">
                <a16:creationId xmlns:a16="http://schemas.microsoft.com/office/drawing/2014/main" id="{D02952AA-581A-B419-B985-8E79ECDA8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200400"/>
            <a:ext cx="3633788" cy="278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4" name="Rectangle 6">
            <a:extLst>
              <a:ext uri="{FF2B5EF4-FFF2-40B4-BE49-F238E27FC236}">
                <a16:creationId xmlns:a16="http://schemas.microsoft.com/office/drawing/2014/main" id="{BA1D3A89-B72C-2B2C-2B24-55A5BA2F3FBD}"/>
              </a:ext>
            </a:extLst>
          </p:cNvPr>
          <p:cNvSpPr>
            <a:spLocks noChangeArrowheads="1"/>
          </p:cNvSpPr>
          <p:nvPr/>
        </p:nvSpPr>
        <p:spPr bwMode="auto">
          <a:xfrm>
            <a:off x="228600" y="1666875"/>
            <a:ext cx="44958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15000"/>
              </a:spcBef>
              <a:spcAft>
                <a:spcPct val="15000"/>
              </a:spcAft>
              <a:buClr>
                <a:srgbClr val="FF3300"/>
              </a:buClr>
              <a:buFontTx/>
              <a:buChar char="•"/>
            </a:pPr>
            <a:r>
              <a:rPr lang="en-US" altLang="en-US" b="0"/>
              <a:t>Liquid droplets behave like small balloons filled with the liquid on a solid surface, and the surface of the liquid acts like a stretched elastic membrane under tension. </a:t>
            </a:r>
          </a:p>
          <a:p>
            <a:pPr eaLnBrk="1" hangingPunct="1">
              <a:spcBef>
                <a:spcPct val="15000"/>
              </a:spcBef>
              <a:spcAft>
                <a:spcPct val="15000"/>
              </a:spcAft>
              <a:buClr>
                <a:srgbClr val="FF3300"/>
              </a:buClr>
              <a:buFontTx/>
              <a:buChar char="•"/>
            </a:pPr>
            <a:r>
              <a:rPr lang="en-US" altLang="en-US" b="0"/>
              <a:t>The pulling force that causes this tension acts parallel to the surface and is due to the attractive forces between the molecules of the liquid. </a:t>
            </a:r>
          </a:p>
          <a:p>
            <a:pPr eaLnBrk="1" hangingPunct="1">
              <a:spcBef>
                <a:spcPct val="15000"/>
              </a:spcBef>
              <a:spcAft>
                <a:spcPct val="15000"/>
              </a:spcAft>
              <a:buClr>
                <a:srgbClr val="FF3300"/>
              </a:buClr>
              <a:buFontTx/>
              <a:buChar char="•"/>
            </a:pPr>
            <a:r>
              <a:rPr lang="en-US" altLang="en-US" b="0"/>
              <a:t>The magnitude of this force per unit length is called </a:t>
            </a:r>
            <a:r>
              <a:rPr lang="en-US" altLang="en-US">
                <a:solidFill>
                  <a:srgbClr val="CC00CC"/>
                </a:solidFill>
              </a:rPr>
              <a:t>surface tension</a:t>
            </a:r>
            <a:r>
              <a:rPr lang="en-US" altLang="en-US"/>
              <a:t> </a:t>
            </a:r>
            <a:r>
              <a:rPr lang="en-US" altLang="en-US" b="0"/>
              <a:t>(or </a:t>
            </a:r>
            <a:r>
              <a:rPr lang="en-US" altLang="en-US" b="0" i="1"/>
              <a:t>coefficient of surface tension</a:t>
            </a:r>
            <a:r>
              <a:rPr lang="en-US" altLang="en-US" b="0"/>
              <a:t>) and is usually expressed in the unit N/m. </a:t>
            </a:r>
          </a:p>
          <a:p>
            <a:pPr eaLnBrk="1" hangingPunct="1">
              <a:spcBef>
                <a:spcPct val="15000"/>
              </a:spcBef>
              <a:spcAft>
                <a:spcPct val="15000"/>
              </a:spcAft>
              <a:buClr>
                <a:srgbClr val="FF3300"/>
              </a:buClr>
              <a:buFontTx/>
              <a:buChar char="•"/>
            </a:pPr>
            <a:r>
              <a:rPr lang="en-US" altLang="en-US" b="0"/>
              <a:t>This effect is also called </a:t>
            </a:r>
            <a:r>
              <a:rPr lang="en-US" altLang="en-US" b="0" i="1">
                <a:solidFill>
                  <a:srgbClr val="CC00CC"/>
                </a:solidFill>
              </a:rPr>
              <a:t>surface energy</a:t>
            </a:r>
            <a:r>
              <a:rPr lang="en-US" altLang="en-US" b="0" i="1"/>
              <a:t> </a:t>
            </a:r>
            <a:r>
              <a:rPr lang="en-US" altLang="en-US" b="0"/>
              <a:t>[per unit area] and is expressed in the equivalent unit of N </a:t>
            </a:r>
            <a:r>
              <a:rPr lang="en-US" altLang="en-US" b="0">
                <a:sym typeface="Symbol" panose="05050102010706020507" pitchFamily="18" charset="2"/>
              </a:rPr>
              <a:t></a:t>
            </a:r>
            <a:r>
              <a:rPr lang="en-US" altLang="en-US" b="0"/>
              <a:t> m/m</a:t>
            </a:r>
            <a:r>
              <a:rPr lang="en-US" altLang="en-US" b="0" baseline="30000"/>
              <a:t>2</a:t>
            </a:r>
            <a:r>
              <a:rPr lang="en-US" altLang="en-US" b="0"/>
              <a:t>.</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3">
            <a:extLst>
              <a:ext uri="{FF2B5EF4-FFF2-40B4-BE49-F238E27FC236}">
                <a16:creationId xmlns:a16="http://schemas.microsoft.com/office/drawing/2014/main" id="{D0D472A4-EA46-B6C7-6AB5-E7A46492811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76F7766B-95F2-4546-8330-1F33F0D3D686}" type="slidenum">
              <a:rPr lang="en-US" altLang="en-US" sz="1400" smtClean="0"/>
              <a:pPr>
                <a:spcBef>
                  <a:spcPct val="0"/>
                </a:spcBef>
                <a:spcAft>
                  <a:spcPct val="0"/>
                </a:spcAft>
                <a:buClrTx/>
                <a:buFontTx/>
                <a:buNone/>
              </a:pPr>
              <a:t>44</a:t>
            </a:fld>
            <a:endParaRPr lang="en-US" altLang="en-US" sz="1400"/>
          </a:p>
        </p:txBody>
      </p:sp>
      <p:pic>
        <p:nvPicPr>
          <p:cNvPr id="70658" name="Picture 2">
            <a:extLst>
              <a:ext uri="{FF2B5EF4-FFF2-40B4-BE49-F238E27FC236}">
                <a16:creationId xmlns:a16="http://schemas.microsoft.com/office/drawing/2014/main" id="{7383617A-1B57-8AA6-B069-D32A0AB2E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4038600"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Rectangle 3">
            <a:extLst>
              <a:ext uri="{FF2B5EF4-FFF2-40B4-BE49-F238E27FC236}">
                <a16:creationId xmlns:a16="http://schemas.microsoft.com/office/drawing/2014/main" id="{6899DF80-41C8-8266-3A20-890688B28736}"/>
              </a:ext>
            </a:extLst>
          </p:cNvPr>
          <p:cNvSpPr>
            <a:spLocks noChangeArrowheads="1"/>
          </p:cNvSpPr>
          <p:nvPr/>
        </p:nvSpPr>
        <p:spPr bwMode="auto">
          <a:xfrm>
            <a:off x="381000" y="3657600"/>
            <a:ext cx="3733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Attractive forces acting on a liquid</a:t>
            </a:r>
            <a:r>
              <a:rPr lang="tr-TR" altLang="en-US" sz="1800" b="0">
                <a:solidFill>
                  <a:srgbClr val="3333FF"/>
                </a:solidFill>
              </a:rPr>
              <a:t> </a:t>
            </a:r>
            <a:r>
              <a:rPr lang="en-US" altLang="en-US" sz="1800" b="0">
                <a:solidFill>
                  <a:srgbClr val="3333FF"/>
                </a:solidFill>
              </a:rPr>
              <a:t>molecule at the surface and deep</a:t>
            </a:r>
            <a:r>
              <a:rPr lang="tr-TR" altLang="en-US" sz="1800" b="0">
                <a:solidFill>
                  <a:srgbClr val="3333FF"/>
                </a:solidFill>
              </a:rPr>
              <a:t> </a:t>
            </a:r>
            <a:r>
              <a:rPr lang="en-US" altLang="en-US" sz="1800" b="0">
                <a:solidFill>
                  <a:srgbClr val="3333FF"/>
                </a:solidFill>
              </a:rPr>
              <a:t>inside the liquid.</a:t>
            </a:r>
          </a:p>
        </p:txBody>
      </p:sp>
      <p:sp>
        <p:nvSpPr>
          <p:cNvPr id="70660" name="Rectangle 4">
            <a:extLst>
              <a:ext uri="{FF2B5EF4-FFF2-40B4-BE49-F238E27FC236}">
                <a16:creationId xmlns:a16="http://schemas.microsoft.com/office/drawing/2014/main" id="{BC434F6F-0141-886A-A432-E8182177C04F}"/>
              </a:ext>
            </a:extLst>
          </p:cNvPr>
          <p:cNvSpPr>
            <a:spLocks noChangeArrowheads="1"/>
          </p:cNvSpPr>
          <p:nvPr/>
        </p:nvSpPr>
        <p:spPr bwMode="auto">
          <a:xfrm>
            <a:off x="4876800" y="4419600"/>
            <a:ext cx="3886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Stretching a liquid film with a</a:t>
            </a:r>
            <a:r>
              <a:rPr lang="tr-TR" altLang="en-US" sz="1800" b="0">
                <a:solidFill>
                  <a:srgbClr val="3333FF"/>
                </a:solidFill>
              </a:rPr>
              <a:t> </a:t>
            </a:r>
            <a:r>
              <a:rPr lang="en-US" altLang="en-US" sz="1800" b="0">
                <a:solidFill>
                  <a:srgbClr val="3333FF"/>
                </a:solidFill>
              </a:rPr>
              <a:t>U-shaped wire, and the forces acting</a:t>
            </a:r>
            <a:r>
              <a:rPr lang="tr-TR" altLang="en-US" sz="1800" b="0">
                <a:solidFill>
                  <a:srgbClr val="3333FF"/>
                </a:solidFill>
              </a:rPr>
              <a:t> </a:t>
            </a:r>
            <a:r>
              <a:rPr lang="en-US" altLang="en-US" sz="1800" b="0">
                <a:solidFill>
                  <a:srgbClr val="3333FF"/>
                </a:solidFill>
              </a:rPr>
              <a:t>on the movable wire of length </a:t>
            </a:r>
            <a:r>
              <a:rPr lang="en-US" altLang="en-US" sz="1800" b="0" i="1">
                <a:solidFill>
                  <a:srgbClr val="3333FF"/>
                </a:solidFill>
              </a:rPr>
              <a:t>b</a:t>
            </a:r>
            <a:r>
              <a:rPr lang="en-US" altLang="en-US" sz="1800" b="0">
                <a:solidFill>
                  <a:srgbClr val="3333FF"/>
                </a:solidFill>
              </a:rPr>
              <a:t>.</a:t>
            </a:r>
          </a:p>
        </p:txBody>
      </p:sp>
      <p:pic>
        <p:nvPicPr>
          <p:cNvPr id="70661" name="Picture 5">
            <a:extLst>
              <a:ext uri="{FF2B5EF4-FFF2-40B4-BE49-F238E27FC236}">
                <a16:creationId xmlns:a16="http://schemas.microsoft.com/office/drawing/2014/main" id="{4BC9D3F2-5E4B-EE75-EF57-896ADE4E59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04800"/>
            <a:ext cx="3859213"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2" name="Picture 6">
            <a:extLst>
              <a:ext uri="{FF2B5EF4-FFF2-40B4-BE49-F238E27FC236}">
                <a16:creationId xmlns:a16="http://schemas.microsoft.com/office/drawing/2014/main" id="{9F81F0E6-B816-7BDD-2D80-4929AE0A6D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495800"/>
            <a:ext cx="1293813" cy="809625"/>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3" name="Picture 7">
            <a:extLst>
              <a:ext uri="{FF2B5EF4-FFF2-40B4-BE49-F238E27FC236}">
                <a16:creationId xmlns:a16="http://schemas.microsoft.com/office/drawing/2014/main" id="{C43FDD1C-1865-2D1F-A47D-0157BD896F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013" y="5410200"/>
            <a:ext cx="6199187" cy="371475"/>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4" name="Rectangle 8">
            <a:extLst>
              <a:ext uri="{FF2B5EF4-FFF2-40B4-BE49-F238E27FC236}">
                <a16:creationId xmlns:a16="http://schemas.microsoft.com/office/drawing/2014/main" id="{A3A178ED-B5F4-2ABC-8ACA-F5AC77152058}"/>
              </a:ext>
            </a:extLst>
          </p:cNvPr>
          <p:cNvSpPr>
            <a:spLocks noChangeArrowheads="1"/>
          </p:cNvSpPr>
          <p:nvPr/>
        </p:nvSpPr>
        <p:spPr bwMode="auto">
          <a:xfrm>
            <a:off x="457200" y="5867400"/>
            <a:ext cx="4953000" cy="701675"/>
          </a:xfrm>
          <a:prstGeom prst="rect">
            <a:avLst/>
          </a:prstGeom>
          <a:solidFill>
            <a:srgbClr val="FFFF99"/>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a:solidFill>
                  <a:srgbClr val="CC00CC"/>
                </a:solidFill>
              </a:rPr>
              <a:t>Surface tension:</a:t>
            </a:r>
            <a:r>
              <a:rPr lang="en-US" altLang="en-US" sz="2000" b="0"/>
              <a:t> The work done per unit increase in the surface area of the liquid.</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3">
            <a:extLst>
              <a:ext uri="{FF2B5EF4-FFF2-40B4-BE49-F238E27FC236}">
                <a16:creationId xmlns:a16="http://schemas.microsoft.com/office/drawing/2014/main" id="{E3C1D822-028D-AA4D-53CC-35D7F0D488F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7C8472CF-55E0-4243-AB57-0D9933603899}" type="slidenum">
              <a:rPr lang="en-US" altLang="en-US" sz="1400" smtClean="0"/>
              <a:pPr>
                <a:spcBef>
                  <a:spcPct val="0"/>
                </a:spcBef>
                <a:spcAft>
                  <a:spcPct val="0"/>
                </a:spcAft>
                <a:buClrTx/>
                <a:buFontTx/>
                <a:buNone/>
              </a:pPr>
              <a:t>45</a:t>
            </a:fld>
            <a:endParaRPr lang="en-US" altLang="en-US" sz="1400"/>
          </a:p>
        </p:txBody>
      </p:sp>
      <p:sp>
        <p:nvSpPr>
          <p:cNvPr id="72706" name="Rectangle 2">
            <a:extLst>
              <a:ext uri="{FF2B5EF4-FFF2-40B4-BE49-F238E27FC236}">
                <a16:creationId xmlns:a16="http://schemas.microsoft.com/office/drawing/2014/main" id="{CD980C64-069C-7887-DB7D-E1C1CEE1D0AD}"/>
              </a:ext>
            </a:extLst>
          </p:cNvPr>
          <p:cNvSpPr>
            <a:spLocks noChangeArrowheads="1"/>
          </p:cNvSpPr>
          <p:nvPr/>
        </p:nvSpPr>
        <p:spPr bwMode="auto">
          <a:xfrm>
            <a:off x="3962400" y="3868738"/>
            <a:ext cx="1905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lgn="r" eaLnBrk="1" hangingPunct="1">
              <a:spcBef>
                <a:spcPct val="0"/>
              </a:spcBef>
              <a:spcAft>
                <a:spcPct val="0"/>
              </a:spcAft>
              <a:buClrTx/>
              <a:buFontTx/>
              <a:buNone/>
            </a:pPr>
            <a:r>
              <a:rPr lang="en-US" altLang="en-US" sz="1800" b="0">
                <a:solidFill>
                  <a:srgbClr val="3333FF"/>
                </a:solidFill>
              </a:rPr>
              <a:t>The free-body diagram of half a</a:t>
            </a:r>
            <a:r>
              <a:rPr lang="tr-TR" altLang="en-US" sz="1800" b="0">
                <a:solidFill>
                  <a:srgbClr val="3333FF"/>
                </a:solidFill>
              </a:rPr>
              <a:t> </a:t>
            </a:r>
            <a:r>
              <a:rPr lang="en-US" altLang="en-US" sz="1800" b="0">
                <a:solidFill>
                  <a:srgbClr val="3333FF"/>
                </a:solidFill>
              </a:rPr>
              <a:t>droplet or air bubble and half</a:t>
            </a:r>
            <a:r>
              <a:rPr lang="tr-TR" altLang="en-US" sz="1800" b="0">
                <a:solidFill>
                  <a:srgbClr val="3333FF"/>
                </a:solidFill>
              </a:rPr>
              <a:t> </a:t>
            </a:r>
            <a:r>
              <a:rPr lang="en-US" altLang="en-US" sz="1800" b="0">
                <a:solidFill>
                  <a:srgbClr val="3333FF"/>
                </a:solidFill>
              </a:rPr>
              <a:t>a soap bubble.</a:t>
            </a:r>
          </a:p>
        </p:txBody>
      </p:sp>
      <p:pic>
        <p:nvPicPr>
          <p:cNvPr id="72707" name="Picture 3">
            <a:extLst>
              <a:ext uri="{FF2B5EF4-FFF2-40B4-BE49-F238E27FC236}">
                <a16:creationId xmlns:a16="http://schemas.microsoft.com/office/drawing/2014/main" id="{2DC08E5F-816B-43E8-2843-6FD4F0F35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488" y="228600"/>
            <a:ext cx="288131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8" name="Picture 4">
            <a:extLst>
              <a:ext uri="{FF2B5EF4-FFF2-40B4-BE49-F238E27FC236}">
                <a16:creationId xmlns:a16="http://schemas.microsoft.com/office/drawing/2014/main" id="{80EFAD4A-F3F8-711A-A515-E0A80EC804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3163" y="5334000"/>
            <a:ext cx="6243637" cy="1338263"/>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9" name="Picture 5">
            <a:extLst>
              <a:ext uri="{FF2B5EF4-FFF2-40B4-BE49-F238E27FC236}">
                <a16:creationId xmlns:a16="http://schemas.microsoft.com/office/drawing/2014/main" id="{704ABFEC-CBB1-1169-A7D8-A20E4D6094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25" y="304800"/>
            <a:ext cx="331787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3">
            <a:extLst>
              <a:ext uri="{FF2B5EF4-FFF2-40B4-BE49-F238E27FC236}">
                <a16:creationId xmlns:a16="http://schemas.microsoft.com/office/drawing/2014/main" id="{242CA2A2-D553-19D2-582A-853210E48DE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87D32CB7-6192-49D8-AFBB-6F12F6BEEB54}" type="slidenum">
              <a:rPr lang="en-US" altLang="en-US" sz="1400" smtClean="0"/>
              <a:pPr>
                <a:spcBef>
                  <a:spcPct val="0"/>
                </a:spcBef>
                <a:spcAft>
                  <a:spcPct val="0"/>
                </a:spcAft>
                <a:buClrTx/>
                <a:buFontTx/>
                <a:buNone/>
              </a:pPr>
              <a:t>46</a:t>
            </a:fld>
            <a:endParaRPr lang="en-US" altLang="en-US" sz="1400"/>
          </a:p>
        </p:txBody>
      </p:sp>
      <p:sp>
        <p:nvSpPr>
          <p:cNvPr id="74754" name="Rectangle 2">
            <a:extLst>
              <a:ext uri="{FF2B5EF4-FFF2-40B4-BE49-F238E27FC236}">
                <a16:creationId xmlns:a16="http://schemas.microsoft.com/office/drawing/2014/main" id="{ECDEF341-E55B-E4DB-EF6F-DCB914F44158}"/>
              </a:ext>
            </a:extLst>
          </p:cNvPr>
          <p:cNvSpPr>
            <a:spLocks noChangeArrowheads="1"/>
          </p:cNvSpPr>
          <p:nvPr/>
        </p:nvSpPr>
        <p:spPr bwMode="auto">
          <a:xfrm>
            <a:off x="5791200" y="182880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800">
                <a:solidFill>
                  <a:srgbClr val="FF3300"/>
                </a:solidFill>
              </a:rPr>
              <a:t>Capillary Effect</a:t>
            </a:r>
          </a:p>
        </p:txBody>
      </p:sp>
      <p:sp>
        <p:nvSpPr>
          <p:cNvPr id="74755" name="Rectangle 3">
            <a:extLst>
              <a:ext uri="{FF2B5EF4-FFF2-40B4-BE49-F238E27FC236}">
                <a16:creationId xmlns:a16="http://schemas.microsoft.com/office/drawing/2014/main" id="{BDE93CBE-875C-B57A-98DC-A146FE0CF537}"/>
              </a:ext>
            </a:extLst>
          </p:cNvPr>
          <p:cNvSpPr>
            <a:spLocks noChangeArrowheads="1"/>
          </p:cNvSpPr>
          <p:nvPr/>
        </p:nvSpPr>
        <p:spPr bwMode="auto">
          <a:xfrm>
            <a:off x="228600" y="277813"/>
            <a:ext cx="8839200" cy="155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5000"/>
              </a:spcBef>
              <a:spcAft>
                <a:spcPct val="5000"/>
              </a:spcAft>
              <a:buClrTx/>
              <a:buFontTx/>
              <a:buNone/>
            </a:pPr>
            <a:r>
              <a:rPr lang="en-US" altLang="en-US" sz="1800">
                <a:solidFill>
                  <a:srgbClr val="CC00CC"/>
                </a:solidFill>
              </a:rPr>
              <a:t>Capillary effect:</a:t>
            </a:r>
            <a:r>
              <a:rPr lang="en-US" altLang="en-US" sz="1800"/>
              <a:t> </a:t>
            </a:r>
            <a:r>
              <a:rPr lang="en-US" altLang="en-US" sz="1800" b="0"/>
              <a:t>The rise or fall of a liquid in a small-diameter tube inserted into the liquid. </a:t>
            </a:r>
          </a:p>
          <a:p>
            <a:pPr eaLnBrk="1" hangingPunct="1">
              <a:spcBef>
                <a:spcPct val="5000"/>
              </a:spcBef>
              <a:spcAft>
                <a:spcPct val="5000"/>
              </a:spcAft>
              <a:buClrTx/>
              <a:buFontTx/>
              <a:buNone/>
            </a:pPr>
            <a:r>
              <a:rPr lang="en-US" altLang="en-US" sz="1800">
                <a:solidFill>
                  <a:srgbClr val="CC00CC"/>
                </a:solidFill>
              </a:rPr>
              <a:t>Capillaries:</a:t>
            </a:r>
            <a:r>
              <a:rPr lang="en-US" altLang="en-US" sz="1800"/>
              <a:t> </a:t>
            </a:r>
            <a:r>
              <a:rPr lang="en-US" altLang="en-US" sz="1800" b="0"/>
              <a:t>Such narrow tubes or confined flow channels.</a:t>
            </a:r>
          </a:p>
          <a:p>
            <a:pPr eaLnBrk="1" hangingPunct="1">
              <a:spcBef>
                <a:spcPct val="5000"/>
              </a:spcBef>
              <a:spcAft>
                <a:spcPct val="5000"/>
              </a:spcAft>
              <a:buClrTx/>
              <a:buFontTx/>
              <a:buNone/>
            </a:pPr>
            <a:r>
              <a:rPr lang="en-US" altLang="en-US" sz="1800" b="0"/>
              <a:t>The capillary effect is partially responsible for the rise of water to the top of tall trees. </a:t>
            </a:r>
          </a:p>
          <a:p>
            <a:pPr eaLnBrk="1" hangingPunct="1">
              <a:spcBef>
                <a:spcPct val="5000"/>
              </a:spcBef>
              <a:spcAft>
                <a:spcPct val="5000"/>
              </a:spcAft>
              <a:buClrTx/>
              <a:buFontTx/>
              <a:buNone/>
            </a:pPr>
            <a:r>
              <a:rPr lang="en-US" altLang="en-US" sz="1800">
                <a:solidFill>
                  <a:srgbClr val="CC00CC"/>
                </a:solidFill>
              </a:rPr>
              <a:t>Meniscus:</a:t>
            </a:r>
            <a:r>
              <a:rPr lang="en-US" altLang="en-US" sz="1800"/>
              <a:t> </a:t>
            </a:r>
            <a:r>
              <a:rPr lang="en-US" altLang="en-US" sz="1800" b="0"/>
              <a:t>The curved free surface of a liquid in a capillary tube.</a:t>
            </a:r>
          </a:p>
        </p:txBody>
      </p:sp>
      <p:pic>
        <p:nvPicPr>
          <p:cNvPr id="74756" name="Picture 4">
            <a:extLst>
              <a:ext uri="{FF2B5EF4-FFF2-40B4-BE49-F238E27FC236}">
                <a16:creationId xmlns:a16="http://schemas.microsoft.com/office/drawing/2014/main" id="{38F9FECA-B4C5-A333-C61B-C696370B5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3578225"/>
            <a:ext cx="4398962"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7" name="Rectangle 5">
            <a:extLst>
              <a:ext uri="{FF2B5EF4-FFF2-40B4-BE49-F238E27FC236}">
                <a16:creationId xmlns:a16="http://schemas.microsoft.com/office/drawing/2014/main" id="{324E17DF-FA72-F64A-F36E-8DD796256FF2}"/>
              </a:ext>
            </a:extLst>
          </p:cNvPr>
          <p:cNvSpPr>
            <a:spLocks noChangeArrowheads="1"/>
          </p:cNvSpPr>
          <p:nvPr/>
        </p:nvSpPr>
        <p:spPr bwMode="auto">
          <a:xfrm>
            <a:off x="304800" y="60198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The contact angle for wetting and</a:t>
            </a:r>
            <a:r>
              <a:rPr lang="tr-TR" altLang="en-US" sz="1800" b="0">
                <a:solidFill>
                  <a:srgbClr val="3333FF"/>
                </a:solidFill>
              </a:rPr>
              <a:t> </a:t>
            </a:r>
            <a:r>
              <a:rPr lang="en-US" altLang="en-US" sz="1800" b="0">
                <a:solidFill>
                  <a:srgbClr val="3333FF"/>
                </a:solidFill>
              </a:rPr>
              <a:t>nonwetting fluids.</a:t>
            </a:r>
          </a:p>
        </p:txBody>
      </p:sp>
      <p:pic>
        <p:nvPicPr>
          <p:cNvPr id="74758" name="Picture 6">
            <a:extLst>
              <a:ext uri="{FF2B5EF4-FFF2-40B4-BE49-F238E27FC236}">
                <a16:creationId xmlns:a16="http://schemas.microsoft.com/office/drawing/2014/main" id="{229FF6E8-8C7A-5FE9-CE75-DC500D41B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5413" y="2447925"/>
            <a:ext cx="3633787"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9" name="Rectangle 7">
            <a:extLst>
              <a:ext uri="{FF2B5EF4-FFF2-40B4-BE49-F238E27FC236}">
                <a16:creationId xmlns:a16="http://schemas.microsoft.com/office/drawing/2014/main" id="{A1709EB2-CA3B-5A9C-9514-1DCC2B8D83F5}"/>
              </a:ext>
            </a:extLst>
          </p:cNvPr>
          <p:cNvSpPr>
            <a:spLocks noChangeArrowheads="1"/>
          </p:cNvSpPr>
          <p:nvPr/>
        </p:nvSpPr>
        <p:spPr bwMode="auto">
          <a:xfrm>
            <a:off x="5105400" y="5164138"/>
            <a:ext cx="37338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The meniscus of colored water in a</a:t>
            </a:r>
            <a:r>
              <a:rPr lang="tr-TR" altLang="en-US" sz="1800" b="0">
                <a:solidFill>
                  <a:srgbClr val="3333FF"/>
                </a:solidFill>
              </a:rPr>
              <a:t> </a:t>
            </a:r>
            <a:r>
              <a:rPr lang="en-US" altLang="en-US" sz="1800" b="0">
                <a:solidFill>
                  <a:srgbClr val="3333FF"/>
                </a:solidFill>
              </a:rPr>
              <a:t>4-mm-inner-diameter glass tube. Note</a:t>
            </a:r>
            <a:r>
              <a:rPr lang="tr-TR" altLang="en-US" sz="1800" b="0">
                <a:solidFill>
                  <a:srgbClr val="3333FF"/>
                </a:solidFill>
              </a:rPr>
              <a:t> </a:t>
            </a:r>
            <a:r>
              <a:rPr lang="en-US" altLang="en-US" sz="1800" b="0">
                <a:solidFill>
                  <a:srgbClr val="3333FF"/>
                </a:solidFill>
              </a:rPr>
              <a:t>that the edge of the meniscus meets</a:t>
            </a:r>
            <a:r>
              <a:rPr lang="tr-TR" altLang="en-US" sz="1800" b="0">
                <a:solidFill>
                  <a:srgbClr val="3333FF"/>
                </a:solidFill>
              </a:rPr>
              <a:t> </a:t>
            </a:r>
            <a:r>
              <a:rPr lang="en-US" altLang="en-US" sz="1800" b="0">
                <a:solidFill>
                  <a:srgbClr val="3333FF"/>
                </a:solidFill>
              </a:rPr>
              <a:t>the wall of the capillary tube at a very</a:t>
            </a:r>
            <a:r>
              <a:rPr lang="tr-TR" altLang="en-US" sz="1800" b="0">
                <a:solidFill>
                  <a:srgbClr val="3333FF"/>
                </a:solidFill>
              </a:rPr>
              <a:t> </a:t>
            </a:r>
            <a:r>
              <a:rPr lang="en-US" altLang="en-US" sz="1800" b="0">
                <a:solidFill>
                  <a:srgbClr val="3333FF"/>
                </a:solidFill>
              </a:rPr>
              <a:t>small contact angle.</a:t>
            </a:r>
          </a:p>
        </p:txBody>
      </p:sp>
      <p:sp>
        <p:nvSpPr>
          <p:cNvPr id="74760" name="Rectangle 8">
            <a:extLst>
              <a:ext uri="{FF2B5EF4-FFF2-40B4-BE49-F238E27FC236}">
                <a16:creationId xmlns:a16="http://schemas.microsoft.com/office/drawing/2014/main" id="{B07BE5EF-B4B2-4834-C5A0-5CEDE32B19DE}"/>
              </a:ext>
            </a:extLst>
          </p:cNvPr>
          <p:cNvSpPr>
            <a:spLocks noChangeArrowheads="1"/>
          </p:cNvSpPr>
          <p:nvPr/>
        </p:nvSpPr>
        <p:spPr bwMode="auto">
          <a:xfrm>
            <a:off x="228600" y="1905000"/>
            <a:ext cx="44767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0000"/>
              </a:spcBef>
              <a:spcAft>
                <a:spcPct val="10000"/>
              </a:spcAft>
              <a:buClrTx/>
              <a:buFontTx/>
              <a:buNone/>
            </a:pPr>
            <a:r>
              <a:rPr lang="en-US" altLang="en-US" sz="1800" b="0"/>
              <a:t>The strength of the capillary effect is quantified by the </a:t>
            </a:r>
            <a:r>
              <a:rPr lang="en-US" altLang="en-US" sz="1800">
                <a:solidFill>
                  <a:srgbClr val="CC00CC"/>
                </a:solidFill>
              </a:rPr>
              <a:t>contact</a:t>
            </a:r>
            <a:r>
              <a:rPr lang="tr-TR" altLang="en-US" sz="1800"/>
              <a:t> </a:t>
            </a:r>
            <a:r>
              <a:rPr lang="en-US" altLang="en-US" sz="1800" b="0"/>
              <a:t>(or </a:t>
            </a:r>
            <a:r>
              <a:rPr lang="en-US" altLang="en-US" sz="1800" b="0" i="1"/>
              <a:t>wetting</a:t>
            </a:r>
            <a:r>
              <a:rPr lang="en-US" altLang="en-US" sz="1800" b="0"/>
              <a:t>) </a:t>
            </a:r>
            <a:r>
              <a:rPr lang="en-US" altLang="en-US" sz="1800">
                <a:solidFill>
                  <a:srgbClr val="CC00CC"/>
                </a:solidFill>
              </a:rPr>
              <a:t>angle</a:t>
            </a:r>
            <a:r>
              <a:rPr lang="en-US" altLang="en-US" sz="1800" b="0"/>
              <a:t>, defined as </a:t>
            </a:r>
            <a:r>
              <a:rPr lang="en-US" altLang="en-US" sz="1800" b="0" i="1"/>
              <a:t>the angle that the tangent to the liquid surface</a:t>
            </a:r>
            <a:r>
              <a:rPr lang="tr-TR" altLang="en-US" sz="1800" b="0" i="1"/>
              <a:t> </a:t>
            </a:r>
            <a:r>
              <a:rPr lang="en-US" altLang="en-US" sz="1800" b="0" i="1"/>
              <a:t>makes with the solid surface at the point of contact</a:t>
            </a:r>
            <a:r>
              <a:rPr lang="en-US" altLang="en-US" sz="1800" b="0"/>
              <a:t>.</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3">
            <a:extLst>
              <a:ext uri="{FF2B5EF4-FFF2-40B4-BE49-F238E27FC236}">
                <a16:creationId xmlns:a16="http://schemas.microsoft.com/office/drawing/2014/main" id="{8C62845B-BCA5-ACA2-A35E-B4F83BB14F9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83DD0AEC-BD5C-45FD-A666-B53567131BD0}" type="slidenum">
              <a:rPr lang="en-US" altLang="en-US" sz="1400" smtClean="0"/>
              <a:pPr>
                <a:spcBef>
                  <a:spcPct val="0"/>
                </a:spcBef>
                <a:spcAft>
                  <a:spcPct val="0"/>
                </a:spcAft>
                <a:buClrTx/>
                <a:buFontTx/>
                <a:buNone/>
              </a:pPr>
              <a:t>47</a:t>
            </a:fld>
            <a:endParaRPr lang="en-US" altLang="en-US" sz="1400"/>
          </a:p>
        </p:txBody>
      </p:sp>
      <p:pic>
        <p:nvPicPr>
          <p:cNvPr id="76802" name="Picture 2">
            <a:extLst>
              <a:ext uri="{FF2B5EF4-FFF2-40B4-BE49-F238E27FC236}">
                <a16:creationId xmlns:a16="http://schemas.microsoft.com/office/drawing/2014/main" id="{22C17230-4C45-C5D3-564B-C95B09553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533400"/>
            <a:ext cx="4129087" cy="257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3" name="Rectangle 3">
            <a:extLst>
              <a:ext uri="{FF2B5EF4-FFF2-40B4-BE49-F238E27FC236}">
                <a16:creationId xmlns:a16="http://schemas.microsoft.com/office/drawing/2014/main" id="{1D02F698-E17C-9FB6-6A84-1431346F0183}"/>
              </a:ext>
            </a:extLst>
          </p:cNvPr>
          <p:cNvSpPr>
            <a:spLocks noChangeArrowheads="1"/>
          </p:cNvSpPr>
          <p:nvPr/>
        </p:nvSpPr>
        <p:spPr bwMode="auto">
          <a:xfrm>
            <a:off x="304800" y="3124200"/>
            <a:ext cx="4114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The capillary rise of water and</a:t>
            </a:r>
            <a:r>
              <a:rPr lang="tr-TR" altLang="en-US" sz="1800" b="0">
                <a:solidFill>
                  <a:srgbClr val="3333FF"/>
                </a:solidFill>
              </a:rPr>
              <a:t> </a:t>
            </a:r>
            <a:r>
              <a:rPr lang="en-US" altLang="en-US" sz="1800" b="0">
                <a:solidFill>
                  <a:srgbClr val="3333FF"/>
                </a:solidFill>
              </a:rPr>
              <a:t>the capillary fall of mercury in a</a:t>
            </a:r>
            <a:r>
              <a:rPr lang="tr-TR" altLang="en-US" sz="1800" b="0">
                <a:solidFill>
                  <a:srgbClr val="3333FF"/>
                </a:solidFill>
              </a:rPr>
              <a:t> </a:t>
            </a:r>
            <a:r>
              <a:rPr lang="en-US" altLang="en-US" sz="1800" b="0">
                <a:solidFill>
                  <a:srgbClr val="3333FF"/>
                </a:solidFill>
              </a:rPr>
              <a:t>small-diameter glass tube.</a:t>
            </a:r>
          </a:p>
        </p:txBody>
      </p:sp>
      <p:pic>
        <p:nvPicPr>
          <p:cNvPr id="76804" name="Picture 4">
            <a:extLst>
              <a:ext uri="{FF2B5EF4-FFF2-40B4-BE49-F238E27FC236}">
                <a16:creationId xmlns:a16="http://schemas.microsoft.com/office/drawing/2014/main" id="{91A1AD23-A054-B29D-A6C5-165CC7E455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33400"/>
            <a:ext cx="3948113" cy="280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5" name="Rectangle 5">
            <a:extLst>
              <a:ext uri="{FF2B5EF4-FFF2-40B4-BE49-F238E27FC236}">
                <a16:creationId xmlns:a16="http://schemas.microsoft.com/office/drawing/2014/main" id="{3AED9C29-417A-3974-D721-3084505784BD}"/>
              </a:ext>
            </a:extLst>
          </p:cNvPr>
          <p:cNvSpPr>
            <a:spLocks noChangeArrowheads="1"/>
          </p:cNvSpPr>
          <p:nvPr/>
        </p:nvSpPr>
        <p:spPr bwMode="auto">
          <a:xfrm>
            <a:off x="4800600" y="3276600"/>
            <a:ext cx="3962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The forces acting on a liquid column</a:t>
            </a:r>
            <a:r>
              <a:rPr lang="tr-TR" altLang="en-US" sz="1800" b="0">
                <a:solidFill>
                  <a:srgbClr val="3333FF"/>
                </a:solidFill>
              </a:rPr>
              <a:t> </a:t>
            </a:r>
            <a:r>
              <a:rPr lang="en-US" altLang="en-US" sz="1800" b="0">
                <a:solidFill>
                  <a:srgbClr val="3333FF"/>
                </a:solidFill>
              </a:rPr>
              <a:t>that has risen in a tube due to the</a:t>
            </a:r>
            <a:r>
              <a:rPr lang="tr-TR" altLang="en-US" sz="1800" b="0">
                <a:solidFill>
                  <a:srgbClr val="3333FF"/>
                </a:solidFill>
              </a:rPr>
              <a:t> </a:t>
            </a:r>
            <a:r>
              <a:rPr lang="en-US" altLang="en-US" sz="1800" b="0">
                <a:solidFill>
                  <a:srgbClr val="3333FF"/>
                </a:solidFill>
              </a:rPr>
              <a:t>capillary effect.</a:t>
            </a:r>
          </a:p>
        </p:txBody>
      </p:sp>
      <p:pic>
        <p:nvPicPr>
          <p:cNvPr id="76806" name="Picture 6">
            <a:extLst>
              <a:ext uri="{FF2B5EF4-FFF2-40B4-BE49-F238E27FC236}">
                <a16:creationId xmlns:a16="http://schemas.microsoft.com/office/drawing/2014/main" id="{44AE172E-D2B4-F321-D6CC-061C96CB8A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8638" y="4500563"/>
            <a:ext cx="6964362" cy="83343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7" name="Rectangle 7">
            <a:extLst>
              <a:ext uri="{FF2B5EF4-FFF2-40B4-BE49-F238E27FC236}">
                <a16:creationId xmlns:a16="http://schemas.microsoft.com/office/drawing/2014/main" id="{411907C2-0FBB-3AB4-4CD6-157471255AE5}"/>
              </a:ext>
            </a:extLst>
          </p:cNvPr>
          <p:cNvSpPr>
            <a:spLocks noChangeArrowheads="1"/>
          </p:cNvSpPr>
          <p:nvPr/>
        </p:nvSpPr>
        <p:spPr bwMode="auto">
          <a:xfrm>
            <a:off x="1676400" y="5454650"/>
            <a:ext cx="548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eaLnBrk="1" hangingPunct="1">
              <a:buClr>
                <a:srgbClr val="FF3300"/>
              </a:buClr>
              <a:buFont typeface="Wingdings" panose="05000000000000000000" pitchFamily="2" charset="2"/>
              <a:buChar char="Ø"/>
            </a:pPr>
            <a:r>
              <a:rPr lang="tr-TR" altLang="en-US" sz="2000" b="0">
                <a:solidFill>
                  <a:srgbClr val="CC00CC"/>
                </a:solidFill>
              </a:rPr>
              <a:t>C</a:t>
            </a:r>
            <a:r>
              <a:rPr lang="en-US" altLang="en-US" sz="2000" b="0">
                <a:solidFill>
                  <a:srgbClr val="CC00CC"/>
                </a:solidFill>
              </a:rPr>
              <a:t>apillary rise is inversely proportional to the radius of the</a:t>
            </a:r>
            <a:r>
              <a:rPr lang="tr-TR" altLang="en-US" sz="2000" b="0">
                <a:solidFill>
                  <a:srgbClr val="CC00CC"/>
                </a:solidFill>
              </a:rPr>
              <a:t> </a:t>
            </a:r>
            <a:r>
              <a:rPr lang="en-US" altLang="en-US" sz="2000" b="0">
                <a:solidFill>
                  <a:srgbClr val="CC00CC"/>
                </a:solidFill>
              </a:rPr>
              <a:t>tube</a:t>
            </a:r>
            <a:r>
              <a:rPr lang="tr-TR" altLang="en-US" sz="2000" b="0">
                <a:solidFill>
                  <a:srgbClr val="CC00CC"/>
                </a:solidFill>
              </a:rPr>
              <a:t> and density of the liquid.</a:t>
            </a:r>
            <a:r>
              <a:rPr lang="en-US" altLang="en-US" sz="2000" b="0">
                <a:solidFill>
                  <a:srgbClr val="CC00CC"/>
                </a:solidFill>
              </a:rPr>
              <a:t> </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3">
            <a:extLst>
              <a:ext uri="{FF2B5EF4-FFF2-40B4-BE49-F238E27FC236}">
                <a16:creationId xmlns:a16="http://schemas.microsoft.com/office/drawing/2014/main" id="{208E46A2-5D8B-31D2-839F-DCC3E57989C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2BCF6850-494E-4A31-9423-5D4524A5D83B}" type="slidenum">
              <a:rPr lang="en-US" altLang="en-US" sz="1400" smtClean="0"/>
              <a:pPr>
                <a:spcBef>
                  <a:spcPct val="0"/>
                </a:spcBef>
                <a:spcAft>
                  <a:spcPct val="0"/>
                </a:spcAft>
                <a:buClrTx/>
                <a:buFontTx/>
                <a:buNone/>
              </a:pPr>
              <a:t>48</a:t>
            </a:fld>
            <a:endParaRPr lang="en-US" altLang="en-US" sz="1400"/>
          </a:p>
        </p:txBody>
      </p:sp>
      <p:pic>
        <p:nvPicPr>
          <p:cNvPr id="78850" name="Picture 2">
            <a:extLst>
              <a:ext uri="{FF2B5EF4-FFF2-40B4-BE49-F238E27FC236}">
                <a16:creationId xmlns:a16="http://schemas.microsoft.com/office/drawing/2014/main" id="{18476A21-BC05-CBBF-7665-7B10401B0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81800" cy="594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1" name="Picture 3">
            <a:extLst>
              <a:ext uri="{FF2B5EF4-FFF2-40B4-BE49-F238E27FC236}">
                <a16:creationId xmlns:a16="http://schemas.microsoft.com/office/drawing/2014/main" id="{C651C579-0D3E-CDF4-1192-56BA6E8D1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650" y="3505200"/>
            <a:ext cx="2419350"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3">
            <a:extLst>
              <a:ext uri="{FF2B5EF4-FFF2-40B4-BE49-F238E27FC236}">
                <a16:creationId xmlns:a16="http://schemas.microsoft.com/office/drawing/2014/main" id="{DB8F8291-6CE8-620E-7F95-E82C0EB6A15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23A9EB9B-CE64-4AB9-AEF2-A9F37AF10F6F}" type="slidenum">
              <a:rPr lang="en-US" altLang="en-US" sz="1400" smtClean="0"/>
              <a:pPr>
                <a:spcBef>
                  <a:spcPct val="0"/>
                </a:spcBef>
                <a:spcAft>
                  <a:spcPct val="0"/>
                </a:spcAft>
                <a:buClrTx/>
                <a:buFontTx/>
                <a:buNone/>
              </a:pPr>
              <a:t>49</a:t>
            </a:fld>
            <a:endParaRPr lang="en-US" altLang="en-US" sz="1400"/>
          </a:p>
        </p:txBody>
      </p:sp>
      <p:pic>
        <p:nvPicPr>
          <p:cNvPr id="79874" name="Picture 3">
            <a:extLst>
              <a:ext uri="{FF2B5EF4-FFF2-40B4-BE49-F238E27FC236}">
                <a16:creationId xmlns:a16="http://schemas.microsoft.com/office/drawing/2014/main" id="{CB749AD3-0C5D-7E60-CD63-BA7B106E0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10263"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5" name="Picture 4">
            <a:extLst>
              <a:ext uri="{FF2B5EF4-FFF2-40B4-BE49-F238E27FC236}">
                <a16:creationId xmlns:a16="http://schemas.microsoft.com/office/drawing/2014/main" id="{5E809991-69CD-102A-AFFB-10A3B6607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575" y="3581400"/>
            <a:ext cx="3273425"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a:extLst>
              <a:ext uri="{FF2B5EF4-FFF2-40B4-BE49-F238E27FC236}">
                <a16:creationId xmlns:a16="http://schemas.microsoft.com/office/drawing/2014/main" id="{4875FE78-F2B8-944C-AC9C-E5DE25BC4FB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74855272-4310-43E4-B83E-2BE82FBD4DF5}" type="slidenum">
              <a:rPr lang="en-US" altLang="en-US" sz="1400" smtClean="0"/>
              <a:pPr>
                <a:spcBef>
                  <a:spcPct val="0"/>
                </a:spcBef>
                <a:spcAft>
                  <a:spcPct val="0"/>
                </a:spcAft>
                <a:buClrTx/>
                <a:buFontTx/>
                <a:buNone/>
              </a:pPr>
              <a:t>5</a:t>
            </a:fld>
            <a:endParaRPr lang="en-US" altLang="en-US" sz="1400"/>
          </a:p>
        </p:txBody>
      </p:sp>
      <p:sp>
        <p:nvSpPr>
          <p:cNvPr id="21506" name="Rectangle 2">
            <a:extLst>
              <a:ext uri="{FF2B5EF4-FFF2-40B4-BE49-F238E27FC236}">
                <a16:creationId xmlns:a16="http://schemas.microsoft.com/office/drawing/2014/main" id="{BC421BB2-FDA3-C000-3BA3-197E746C9E5F}"/>
              </a:ext>
            </a:extLst>
          </p:cNvPr>
          <p:cNvSpPr>
            <a:spLocks noGrp="1" noChangeArrowheads="1"/>
          </p:cNvSpPr>
          <p:nvPr>
            <p:ph type="title"/>
          </p:nvPr>
        </p:nvSpPr>
        <p:spPr>
          <a:xfrm>
            <a:off x="381000" y="152400"/>
            <a:ext cx="8229600" cy="609600"/>
          </a:xfrm>
        </p:spPr>
        <p:txBody>
          <a:bodyPr/>
          <a:lstStyle/>
          <a:p>
            <a:pPr eaLnBrk="1" hangingPunct="1"/>
            <a:r>
              <a:rPr lang="en-US" altLang="en-US" sz="3400"/>
              <a:t>Continuum</a:t>
            </a:r>
            <a:endParaRPr lang="en-US" altLang="en-US" sz="3400" b="0"/>
          </a:p>
        </p:txBody>
      </p:sp>
      <p:pic>
        <p:nvPicPr>
          <p:cNvPr id="196611" name="Rectangle 3">
            <a:extLst>
              <a:ext uri="{FF2B5EF4-FFF2-40B4-BE49-F238E27FC236}">
                <a16:creationId xmlns:a16="http://schemas.microsoft.com/office/drawing/2014/main" id="{7A6DA311-F625-F973-DDB6-4C1AECAD480C}"/>
              </a:ext>
            </a:extLst>
          </p:cNvPr>
          <p:cNvPicPr>
            <a:picLocks noGrp="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4300" y="800100"/>
            <a:ext cx="4762500" cy="5765800"/>
          </a:xfrm>
        </p:spPr>
      </p:pic>
      <p:pic>
        <p:nvPicPr>
          <p:cNvPr id="21508" name="Picture 4">
            <a:extLst>
              <a:ext uri="{FF2B5EF4-FFF2-40B4-BE49-F238E27FC236}">
                <a16:creationId xmlns:a16="http://schemas.microsoft.com/office/drawing/2014/main" id="{B58CD188-3EBE-3F68-4BB6-E01555AD4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1000"/>
            <a:ext cx="412115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a:extLst>
              <a:ext uri="{FF2B5EF4-FFF2-40B4-BE49-F238E27FC236}">
                <a16:creationId xmlns:a16="http://schemas.microsoft.com/office/drawing/2014/main" id="{8E34B58D-E892-C499-2E89-8D786805EDDA}"/>
              </a:ext>
            </a:extLst>
          </p:cNvPr>
          <p:cNvSpPr>
            <a:spLocks noChangeArrowheads="1"/>
          </p:cNvSpPr>
          <p:nvPr/>
        </p:nvSpPr>
        <p:spPr bwMode="auto">
          <a:xfrm>
            <a:off x="4876800" y="3975100"/>
            <a:ext cx="3962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Despite the </a:t>
            </a:r>
            <a:r>
              <a:rPr lang="tr-TR" altLang="en-US" sz="1800" b="0">
                <a:solidFill>
                  <a:srgbClr val="3333FF"/>
                </a:solidFill>
              </a:rPr>
              <a:t>relatively </a:t>
            </a:r>
            <a:r>
              <a:rPr lang="en-US" altLang="en-US" sz="1800" b="0">
                <a:solidFill>
                  <a:srgbClr val="3333FF"/>
                </a:solidFill>
              </a:rPr>
              <a:t>large gaps between molecules, a </a:t>
            </a:r>
            <a:r>
              <a:rPr lang="tr-TR" altLang="en-US" sz="1800" b="0">
                <a:solidFill>
                  <a:srgbClr val="3333FF"/>
                </a:solidFill>
              </a:rPr>
              <a:t>gas can usually </a:t>
            </a:r>
            <a:r>
              <a:rPr lang="en-US" altLang="en-US" sz="1800" b="0">
                <a:solidFill>
                  <a:srgbClr val="3333FF"/>
                </a:solidFill>
              </a:rPr>
              <a:t>be treated as a continuum because of the very large number of molecules even in an extremely small volume.</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3">
            <a:extLst>
              <a:ext uri="{FF2B5EF4-FFF2-40B4-BE49-F238E27FC236}">
                <a16:creationId xmlns:a16="http://schemas.microsoft.com/office/drawing/2014/main" id="{18AC05EE-0586-E735-322C-410DFA3EB9A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1D32B40A-9337-4588-AE18-94B501531932}" type="slidenum">
              <a:rPr lang="en-US" altLang="en-US" sz="1400" smtClean="0"/>
              <a:pPr>
                <a:spcBef>
                  <a:spcPct val="0"/>
                </a:spcBef>
                <a:spcAft>
                  <a:spcPct val="0"/>
                </a:spcAft>
                <a:buClrTx/>
                <a:buFontTx/>
                <a:buNone/>
              </a:pPr>
              <a:t>50</a:t>
            </a:fld>
            <a:endParaRPr lang="en-US" altLang="en-US" sz="1400"/>
          </a:p>
        </p:txBody>
      </p:sp>
      <p:pic>
        <p:nvPicPr>
          <p:cNvPr id="80898" name="Picture 2">
            <a:extLst>
              <a:ext uri="{FF2B5EF4-FFF2-40B4-BE49-F238E27FC236}">
                <a16:creationId xmlns:a16="http://schemas.microsoft.com/office/drawing/2014/main" id="{A83393C8-3B5F-4FB1-BC20-299F8590D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6108700"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5">
            <a:extLst>
              <a:ext uri="{FF2B5EF4-FFF2-40B4-BE49-F238E27FC236}">
                <a16:creationId xmlns:a16="http://schemas.microsoft.com/office/drawing/2014/main" id="{CA51BA1F-7F0D-6BF6-4997-C931D2FBACB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4AFEEA5B-3706-44EF-B592-AAF87A832F00}" type="slidenum">
              <a:rPr lang="en-US" altLang="en-US" sz="1400" smtClean="0"/>
              <a:pPr>
                <a:spcBef>
                  <a:spcPct val="0"/>
                </a:spcBef>
                <a:spcAft>
                  <a:spcPct val="0"/>
                </a:spcAft>
                <a:buClrTx/>
                <a:buFontTx/>
                <a:buNone/>
              </a:pPr>
              <a:t>51</a:t>
            </a:fld>
            <a:endParaRPr lang="en-US" altLang="en-US" sz="1400"/>
          </a:p>
        </p:txBody>
      </p:sp>
      <p:sp>
        <p:nvSpPr>
          <p:cNvPr id="81922" name="Rectangle 2">
            <a:extLst>
              <a:ext uri="{FF2B5EF4-FFF2-40B4-BE49-F238E27FC236}">
                <a16:creationId xmlns:a16="http://schemas.microsoft.com/office/drawing/2014/main" id="{C12206D3-8F7F-E5A2-E310-C36877FCD2E4}"/>
              </a:ext>
            </a:extLst>
          </p:cNvPr>
          <p:cNvSpPr>
            <a:spLocks noGrp="1" noChangeArrowheads="1"/>
          </p:cNvSpPr>
          <p:nvPr>
            <p:ph type="title"/>
          </p:nvPr>
        </p:nvSpPr>
        <p:spPr>
          <a:xfrm>
            <a:off x="838200" y="304800"/>
            <a:ext cx="2209800" cy="563563"/>
          </a:xfrm>
        </p:spPr>
        <p:txBody>
          <a:bodyPr/>
          <a:lstStyle/>
          <a:p>
            <a:pPr eaLnBrk="1" hangingPunct="1"/>
            <a:r>
              <a:rPr lang="en-US" altLang="en-US" sz="3200"/>
              <a:t>Summary</a:t>
            </a:r>
          </a:p>
        </p:txBody>
      </p:sp>
      <p:sp>
        <p:nvSpPr>
          <p:cNvPr id="81923" name="Rectangle 3">
            <a:extLst>
              <a:ext uri="{FF2B5EF4-FFF2-40B4-BE49-F238E27FC236}">
                <a16:creationId xmlns:a16="http://schemas.microsoft.com/office/drawing/2014/main" id="{219E1A6D-0FA1-2B70-2E49-C1B0386BCF48}"/>
              </a:ext>
            </a:extLst>
          </p:cNvPr>
          <p:cNvSpPr>
            <a:spLocks noGrp="1" noChangeArrowheads="1"/>
          </p:cNvSpPr>
          <p:nvPr>
            <p:ph type="body" idx="1"/>
          </p:nvPr>
        </p:nvSpPr>
        <p:spPr>
          <a:xfrm>
            <a:off x="533400" y="990600"/>
            <a:ext cx="6248400" cy="5410200"/>
          </a:xfrm>
        </p:spPr>
        <p:txBody>
          <a:bodyPr/>
          <a:lstStyle/>
          <a:p>
            <a:pPr eaLnBrk="1" hangingPunct="1">
              <a:lnSpc>
                <a:spcPct val="90000"/>
              </a:lnSpc>
              <a:spcBef>
                <a:spcPct val="10000"/>
              </a:spcBef>
              <a:spcAft>
                <a:spcPct val="10000"/>
              </a:spcAft>
            </a:pPr>
            <a:r>
              <a:rPr lang="en-US" altLang="en-US" sz="2400"/>
              <a:t>Introduction</a:t>
            </a:r>
          </a:p>
          <a:p>
            <a:pPr lvl="1" eaLnBrk="1" hangingPunct="1">
              <a:lnSpc>
                <a:spcPct val="90000"/>
              </a:lnSpc>
              <a:spcBef>
                <a:spcPct val="10000"/>
              </a:spcBef>
              <a:spcAft>
                <a:spcPct val="10000"/>
              </a:spcAft>
            </a:pPr>
            <a:r>
              <a:rPr lang="en-US" altLang="en-US" sz="2000">
                <a:solidFill>
                  <a:srgbClr val="CC00CC"/>
                </a:solidFill>
              </a:rPr>
              <a:t>Continuum</a:t>
            </a:r>
          </a:p>
          <a:p>
            <a:pPr eaLnBrk="1" hangingPunct="1">
              <a:lnSpc>
                <a:spcPct val="90000"/>
              </a:lnSpc>
            </a:pPr>
            <a:r>
              <a:rPr lang="en-US" altLang="en-US" sz="2400"/>
              <a:t>Density and Specific Gravity</a:t>
            </a:r>
          </a:p>
          <a:p>
            <a:pPr lvl="1" eaLnBrk="1" hangingPunct="1">
              <a:lnSpc>
                <a:spcPct val="90000"/>
              </a:lnSpc>
            </a:pPr>
            <a:r>
              <a:rPr lang="en-US" altLang="en-US" sz="2000">
                <a:solidFill>
                  <a:srgbClr val="CC00CC"/>
                </a:solidFill>
              </a:rPr>
              <a:t>Density of Ideal Gases</a:t>
            </a:r>
          </a:p>
          <a:p>
            <a:pPr eaLnBrk="1" hangingPunct="1">
              <a:lnSpc>
                <a:spcPct val="90000"/>
              </a:lnSpc>
            </a:pPr>
            <a:r>
              <a:rPr lang="en-US" altLang="en-US" sz="2400"/>
              <a:t>Vapor Pressure and Cavitation</a:t>
            </a:r>
          </a:p>
          <a:p>
            <a:pPr eaLnBrk="1" hangingPunct="1">
              <a:lnSpc>
                <a:spcPct val="90000"/>
              </a:lnSpc>
            </a:pPr>
            <a:r>
              <a:rPr lang="en-US" altLang="en-US" sz="2400"/>
              <a:t>Energy and Specific Heats</a:t>
            </a:r>
          </a:p>
          <a:p>
            <a:pPr eaLnBrk="1" hangingPunct="1">
              <a:lnSpc>
                <a:spcPct val="90000"/>
              </a:lnSpc>
            </a:pPr>
            <a:r>
              <a:rPr lang="en-US" altLang="en-US" sz="2400"/>
              <a:t>Compressibility and Speed of Sound</a:t>
            </a:r>
          </a:p>
          <a:p>
            <a:pPr lvl="1" eaLnBrk="1" hangingPunct="1">
              <a:lnSpc>
                <a:spcPct val="90000"/>
              </a:lnSpc>
            </a:pPr>
            <a:r>
              <a:rPr lang="en-US" altLang="en-US" sz="2000">
                <a:solidFill>
                  <a:srgbClr val="CC00CC"/>
                </a:solidFill>
              </a:rPr>
              <a:t>Coefficient of Compressibility</a:t>
            </a:r>
          </a:p>
          <a:p>
            <a:pPr lvl="1" eaLnBrk="1" hangingPunct="1">
              <a:lnSpc>
                <a:spcPct val="90000"/>
              </a:lnSpc>
            </a:pPr>
            <a:r>
              <a:rPr lang="en-US" altLang="en-US" sz="2000">
                <a:solidFill>
                  <a:srgbClr val="CC00CC"/>
                </a:solidFill>
              </a:rPr>
              <a:t>Coefficient of Volume Expansion</a:t>
            </a:r>
          </a:p>
          <a:p>
            <a:pPr lvl="1" eaLnBrk="1" hangingPunct="1">
              <a:lnSpc>
                <a:spcPct val="90000"/>
              </a:lnSpc>
            </a:pPr>
            <a:r>
              <a:rPr lang="en-US" altLang="en-US" sz="2000">
                <a:solidFill>
                  <a:srgbClr val="CC00CC"/>
                </a:solidFill>
              </a:rPr>
              <a:t>Speed of Sound and Mach Number</a:t>
            </a:r>
          </a:p>
          <a:p>
            <a:pPr eaLnBrk="1" hangingPunct="1">
              <a:lnSpc>
                <a:spcPct val="90000"/>
              </a:lnSpc>
            </a:pPr>
            <a:r>
              <a:rPr lang="en-US" altLang="en-US" sz="2400"/>
              <a:t>Viscosity</a:t>
            </a:r>
          </a:p>
          <a:p>
            <a:pPr eaLnBrk="1" hangingPunct="1">
              <a:lnSpc>
                <a:spcPct val="90000"/>
              </a:lnSpc>
            </a:pPr>
            <a:r>
              <a:rPr lang="en-US" altLang="en-US" sz="2400"/>
              <a:t>Surface Tension and Capillary Effect</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86D04389-00F5-9273-504A-DFE89D1E4E82}"/>
              </a:ext>
            </a:extLst>
          </p:cNvPr>
          <p:cNvSpPr>
            <a:spLocks noGrp="1" noChangeArrowheads="1"/>
          </p:cNvSpPr>
          <p:nvPr>
            <p:ph type="title"/>
          </p:nvPr>
        </p:nvSpPr>
        <p:spPr>
          <a:xfrm>
            <a:off x="457200" y="274638"/>
            <a:ext cx="8229600" cy="563562"/>
          </a:xfrm>
        </p:spPr>
        <p:txBody>
          <a:bodyPr/>
          <a:lstStyle/>
          <a:p>
            <a:r>
              <a:rPr lang="en-US" altLang="en-US" sz="2400"/>
              <a:t>SUMMARY OF IMPORTANT POINTS</a:t>
            </a:r>
          </a:p>
        </p:txBody>
      </p:sp>
      <p:pic>
        <p:nvPicPr>
          <p:cNvPr id="3" name="Content Placeholder 2">
            <a:extLst>
              <a:ext uri="{FF2B5EF4-FFF2-40B4-BE49-F238E27FC236}">
                <a16:creationId xmlns:a16="http://schemas.microsoft.com/office/drawing/2014/main" id="{C0DEF3F2-9C83-670F-7515-338383CA262F}"/>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1600" y="838200"/>
            <a:ext cx="8585200" cy="5753100"/>
          </a:xfrm>
        </p:spPr>
      </p:pic>
      <p:sp>
        <p:nvSpPr>
          <p:cNvPr id="83971" name="Slide Number Placeholder 3">
            <a:extLst>
              <a:ext uri="{FF2B5EF4-FFF2-40B4-BE49-F238E27FC236}">
                <a16:creationId xmlns:a16="http://schemas.microsoft.com/office/drawing/2014/main" id="{DB270298-7BC1-4453-C958-8373702D93D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E9C399E-111D-457C-B765-767FFB0FE9CC}" type="slidenum">
              <a:rPr lang="en-US" altLang="en-US" b="0" smtClean="0"/>
              <a:pPr/>
              <a:t>52</a:t>
            </a:fld>
            <a:endParaRPr lang="en-US" altLang="en-US" b="0"/>
          </a:p>
        </p:txBody>
      </p:sp>
      <p:pic>
        <p:nvPicPr>
          <p:cNvPr id="83972" name="Picture 7">
            <a:extLst>
              <a:ext uri="{FF2B5EF4-FFF2-40B4-BE49-F238E27FC236}">
                <a16:creationId xmlns:a16="http://schemas.microsoft.com/office/drawing/2014/main" id="{B45A50F0-75E8-393A-6353-54C314CA7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486400"/>
            <a:ext cx="534352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18E6B1F2-63A5-41DE-7BA7-555429D9E23C}"/>
              </a:ext>
            </a:extLst>
          </p:cNvPr>
          <p:cNvSpPr>
            <a:spLocks noGrp="1" noChangeArrowheads="1"/>
          </p:cNvSpPr>
          <p:nvPr>
            <p:ph type="title"/>
          </p:nvPr>
        </p:nvSpPr>
        <p:spPr>
          <a:xfrm>
            <a:off x="457200" y="136525"/>
            <a:ext cx="8229600" cy="182563"/>
          </a:xfrm>
        </p:spPr>
        <p:txBody>
          <a:bodyPr/>
          <a:lstStyle/>
          <a:p>
            <a:br>
              <a:rPr lang="en-US" altLang="en-US" sz="2400"/>
            </a:br>
            <a:r>
              <a:rPr lang="en-US" altLang="en-US" sz="2400"/>
              <a:t>VAPOR PRESSURE</a:t>
            </a:r>
          </a:p>
        </p:txBody>
      </p:sp>
      <p:pic>
        <p:nvPicPr>
          <p:cNvPr id="3" name="Content Placeholder 2">
            <a:extLst>
              <a:ext uri="{FF2B5EF4-FFF2-40B4-BE49-F238E27FC236}">
                <a16:creationId xmlns:a16="http://schemas.microsoft.com/office/drawing/2014/main" id="{41AAD162-DEE9-7563-A4CD-E8787AE99EFD}"/>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5600" y="673100"/>
            <a:ext cx="8356600" cy="5600700"/>
          </a:xfrm>
        </p:spPr>
      </p:pic>
      <p:sp>
        <p:nvSpPr>
          <p:cNvPr id="93187" name="Slide Number Placeholder 3">
            <a:extLst>
              <a:ext uri="{FF2B5EF4-FFF2-40B4-BE49-F238E27FC236}">
                <a16:creationId xmlns:a16="http://schemas.microsoft.com/office/drawing/2014/main" id="{DCEDCA56-9E5C-C0E4-4ADB-1A218061774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AAC9C44-0DB8-457F-8289-FB2BD19640FA}" type="slidenum">
              <a:rPr lang="en-US" altLang="en-US" b="0" smtClean="0"/>
              <a:pPr/>
              <a:t>53</a:t>
            </a:fld>
            <a:endParaRPr lang="en-US" altLang="en-US" b="0"/>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801D1550-9776-F4B8-3D19-13B0B1F79AC5}"/>
              </a:ext>
            </a:extLst>
          </p:cNvPr>
          <p:cNvSpPr>
            <a:spLocks noGrp="1" noChangeArrowheads="1"/>
          </p:cNvSpPr>
          <p:nvPr>
            <p:ph type="title"/>
          </p:nvPr>
        </p:nvSpPr>
        <p:spPr>
          <a:xfrm>
            <a:off x="457200" y="274638"/>
            <a:ext cx="8229600" cy="106362"/>
          </a:xfrm>
        </p:spPr>
        <p:txBody>
          <a:bodyPr/>
          <a:lstStyle/>
          <a:p>
            <a:pPr eaLnBrk="1" hangingPunct="1"/>
            <a:endParaRPr lang="en-US" altLang="en-US" sz="2800"/>
          </a:p>
        </p:txBody>
      </p:sp>
      <p:pic>
        <p:nvPicPr>
          <p:cNvPr id="3" name="Content Placeholder 2">
            <a:extLst>
              <a:ext uri="{FF2B5EF4-FFF2-40B4-BE49-F238E27FC236}">
                <a16:creationId xmlns:a16="http://schemas.microsoft.com/office/drawing/2014/main" id="{86A58C24-3C03-3112-7DA4-0641DF5832B4}"/>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685800"/>
            <a:ext cx="8445500" cy="5448300"/>
          </a:xfrm>
        </p:spPr>
      </p:pic>
      <p:sp>
        <p:nvSpPr>
          <p:cNvPr id="84995" name="Slide Number Placeholder 3">
            <a:extLst>
              <a:ext uri="{FF2B5EF4-FFF2-40B4-BE49-F238E27FC236}">
                <a16:creationId xmlns:a16="http://schemas.microsoft.com/office/drawing/2014/main" id="{09E703E9-D033-1959-8EA5-23459B57D67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F32F3EDD-5593-4293-8D1A-0FB44AB93EE7}" type="slidenum">
              <a:rPr lang="en-US" altLang="en-US" sz="1400" smtClean="0"/>
              <a:pPr>
                <a:spcBef>
                  <a:spcPct val="0"/>
                </a:spcBef>
                <a:spcAft>
                  <a:spcPct val="0"/>
                </a:spcAft>
                <a:buClrTx/>
                <a:buFontTx/>
                <a:buNone/>
              </a:pPr>
              <a:t>54</a:t>
            </a:fld>
            <a:endParaRPr lang="en-US" altLang="en-US" sz="1400"/>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CF70FF93-072B-BDBE-1CD3-DD61ED9D8D6D}"/>
              </a:ext>
            </a:extLst>
          </p:cNvPr>
          <p:cNvSpPr>
            <a:spLocks noGrp="1" noChangeArrowheads="1"/>
          </p:cNvSpPr>
          <p:nvPr>
            <p:ph type="title"/>
          </p:nvPr>
        </p:nvSpPr>
        <p:spPr>
          <a:xfrm>
            <a:off x="457200" y="274638"/>
            <a:ext cx="8229600" cy="46037"/>
          </a:xfrm>
        </p:spPr>
        <p:txBody>
          <a:bodyPr/>
          <a:lstStyle/>
          <a:p>
            <a:endParaRPr lang="en-US" altLang="en-US"/>
          </a:p>
        </p:txBody>
      </p:sp>
      <p:pic>
        <p:nvPicPr>
          <p:cNvPr id="3" name="Content Placeholder 2">
            <a:extLst>
              <a:ext uri="{FF2B5EF4-FFF2-40B4-BE49-F238E27FC236}">
                <a16:creationId xmlns:a16="http://schemas.microsoft.com/office/drawing/2014/main" id="{5F07A703-6A59-3BF4-78A6-E505CB889740}"/>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3700" y="609600"/>
            <a:ext cx="8534400" cy="5803900"/>
          </a:xfrm>
        </p:spPr>
      </p:pic>
      <p:sp>
        <p:nvSpPr>
          <p:cNvPr id="86019" name="Slide Number Placeholder 3">
            <a:extLst>
              <a:ext uri="{FF2B5EF4-FFF2-40B4-BE49-F238E27FC236}">
                <a16:creationId xmlns:a16="http://schemas.microsoft.com/office/drawing/2014/main" id="{F3214CC4-5949-8065-0142-49B3E36C8BE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7DB1C13-E0FD-4F72-9E52-755780A21BA8}" type="slidenum">
              <a:rPr lang="en-US" altLang="en-US" b="0" smtClean="0"/>
              <a:pPr/>
              <a:t>55</a:t>
            </a:fld>
            <a:endParaRPr lang="en-US" altLang="en-US" b="0"/>
          </a:p>
        </p:txBody>
      </p:sp>
      <p:pic>
        <p:nvPicPr>
          <p:cNvPr id="86020" name="Picture 22">
            <a:extLst>
              <a:ext uri="{FF2B5EF4-FFF2-40B4-BE49-F238E27FC236}">
                <a16:creationId xmlns:a16="http://schemas.microsoft.com/office/drawing/2014/main" id="{677D8E02-F7CB-863D-10AF-95EBBDF47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44775"/>
            <a:ext cx="259873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1" name="Picture 23">
            <a:extLst>
              <a:ext uri="{FF2B5EF4-FFF2-40B4-BE49-F238E27FC236}">
                <a16:creationId xmlns:a16="http://schemas.microsoft.com/office/drawing/2014/main" id="{DBDE7180-8A4F-6909-6F4A-8D49193899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5181600"/>
            <a:ext cx="7188200"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2" name="Picture 24">
            <a:extLst>
              <a:ext uri="{FF2B5EF4-FFF2-40B4-BE49-F238E27FC236}">
                <a16:creationId xmlns:a16="http://schemas.microsoft.com/office/drawing/2014/main" id="{50036B60-1B08-05A2-B41A-1DB08A7D4E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820988"/>
            <a:ext cx="42640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173F32AB-9C29-2C25-6529-40EB89EE106D}"/>
              </a:ext>
            </a:extLst>
          </p:cNvPr>
          <p:cNvSpPr>
            <a:spLocks noGrp="1" noChangeArrowheads="1"/>
          </p:cNvSpPr>
          <p:nvPr>
            <p:ph type="title"/>
          </p:nvPr>
        </p:nvSpPr>
        <p:spPr>
          <a:xfrm>
            <a:off x="457200" y="274638"/>
            <a:ext cx="8229600" cy="334962"/>
          </a:xfrm>
        </p:spPr>
        <p:txBody>
          <a:bodyPr/>
          <a:lstStyle/>
          <a:p>
            <a:r>
              <a:rPr lang="en-US" altLang="en-US" sz="2400"/>
              <a:t>Coeficient of compressibility.</a:t>
            </a:r>
          </a:p>
        </p:txBody>
      </p:sp>
      <p:sp>
        <p:nvSpPr>
          <p:cNvPr id="87042" name="Content Placeholder 2">
            <a:extLst>
              <a:ext uri="{FF2B5EF4-FFF2-40B4-BE49-F238E27FC236}">
                <a16:creationId xmlns:a16="http://schemas.microsoft.com/office/drawing/2014/main" id="{F5DB0BC4-5E4D-3412-3B8D-790DC3AE2D5F}"/>
              </a:ext>
            </a:extLst>
          </p:cNvPr>
          <p:cNvSpPr>
            <a:spLocks noGrp="1" noChangeArrowheads="1"/>
          </p:cNvSpPr>
          <p:nvPr>
            <p:ph idx="1"/>
          </p:nvPr>
        </p:nvSpPr>
        <p:spPr>
          <a:xfrm>
            <a:off x="457200" y="762000"/>
            <a:ext cx="8229600" cy="5364163"/>
          </a:xfrm>
        </p:spPr>
        <p:txBody>
          <a:bodyPr/>
          <a:lstStyle/>
          <a:p>
            <a:pPr marL="457200" lvl="1" indent="0" eaLnBrk="1" hangingPunct="1">
              <a:lnSpc>
                <a:spcPct val="90000"/>
              </a:lnSpc>
              <a:buFont typeface="Wingdings" panose="05000000000000000000" pitchFamily="2" charset="2"/>
              <a:buNone/>
            </a:pPr>
            <a:r>
              <a:rPr lang="en-US" altLang="en-US" sz="2000">
                <a:solidFill>
                  <a:srgbClr val="CC00CC"/>
                </a:solidFill>
              </a:rPr>
              <a:t>Coefficient of Compressibility</a:t>
            </a:r>
          </a:p>
          <a:p>
            <a:pPr marL="457200" lvl="1" indent="0" eaLnBrk="1" hangingPunct="1">
              <a:lnSpc>
                <a:spcPct val="90000"/>
              </a:lnSpc>
              <a:buFont typeface="Wingdings" panose="05000000000000000000" pitchFamily="2" charset="2"/>
              <a:buNone/>
            </a:pPr>
            <a:endParaRPr lang="en-US" altLang="en-US" sz="2000">
              <a:solidFill>
                <a:srgbClr val="CC00CC"/>
              </a:solidFill>
            </a:endParaRPr>
          </a:p>
          <a:p>
            <a:pPr marL="457200" lvl="1" indent="0" eaLnBrk="1" hangingPunct="1">
              <a:lnSpc>
                <a:spcPct val="90000"/>
              </a:lnSpc>
              <a:buFont typeface="Wingdings" panose="05000000000000000000" pitchFamily="2" charset="2"/>
              <a:buNone/>
            </a:pPr>
            <a:endParaRPr lang="en-US" altLang="en-US" sz="2000">
              <a:solidFill>
                <a:srgbClr val="CC00CC"/>
              </a:solidFill>
            </a:endParaRPr>
          </a:p>
          <a:p>
            <a:pPr marL="457200" lvl="1" indent="0" eaLnBrk="1" hangingPunct="1">
              <a:lnSpc>
                <a:spcPct val="90000"/>
              </a:lnSpc>
              <a:buFont typeface="Wingdings" panose="05000000000000000000" pitchFamily="2" charset="2"/>
              <a:buNone/>
            </a:pPr>
            <a:endParaRPr lang="en-US" altLang="en-US" sz="2000">
              <a:solidFill>
                <a:srgbClr val="CC00CC"/>
              </a:solidFill>
            </a:endParaRPr>
          </a:p>
          <a:p>
            <a:pPr marL="457200" lvl="1" indent="0" eaLnBrk="1" hangingPunct="1">
              <a:lnSpc>
                <a:spcPct val="90000"/>
              </a:lnSpc>
              <a:buFont typeface="Wingdings" panose="05000000000000000000" pitchFamily="2" charset="2"/>
              <a:buNone/>
            </a:pPr>
            <a:endParaRPr lang="en-US" altLang="en-US" sz="2000">
              <a:solidFill>
                <a:srgbClr val="CC00CC"/>
              </a:solidFill>
            </a:endParaRPr>
          </a:p>
          <a:p>
            <a:pPr marL="457200" lvl="1" indent="0" eaLnBrk="1" hangingPunct="1">
              <a:lnSpc>
                <a:spcPct val="90000"/>
              </a:lnSpc>
              <a:buFont typeface="Wingdings" panose="05000000000000000000" pitchFamily="2" charset="2"/>
              <a:buNone/>
            </a:pPr>
            <a:endParaRPr lang="en-US" altLang="en-US" sz="2000">
              <a:solidFill>
                <a:srgbClr val="CC00CC"/>
              </a:solidFill>
            </a:endParaRPr>
          </a:p>
          <a:p>
            <a:pPr marL="457200" lvl="1" indent="0" eaLnBrk="1" hangingPunct="1">
              <a:lnSpc>
                <a:spcPct val="90000"/>
              </a:lnSpc>
              <a:buFont typeface="Wingdings" panose="05000000000000000000" pitchFamily="2" charset="2"/>
              <a:buNone/>
            </a:pPr>
            <a:endParaRPr lang="tr-TR" altLang="en-US" sz="2000">
              <a:solidFill>
                <a:schemeClr val="accent2"/>
              </a:solidFill>
            </a:endParaRPr>
          </a:p>
          <a:p>
            <a:pPr marL="457200" lvl="1" indent="0" eaLnBrk="1" hangingPunct="1">
              <a:lnSpc>
                <a:spcPct val="90000"/>
              </a:lnSpc>
              <a:buFont typeface="Wingdings" panose="05000000000000000000" pitchFamily="2" charset="2"/>
              <a:buNone/>
            </a:pPr>
            <a:endParaRPr lang="tr-TR" altLang="en-US" sz="2000">
              <a:solidFill>
                <a:schemeClr val="accent2"/>
              </a:solidFill>
            </a:endParaRPr>
          </a:p>
          <a:p>
            <a:pPr marL="457200" lvl="1" indent="0" eaLnBrk="1" hangingPunct="1">
              <a:lnSpc>
                <a:spcPct val="90000"/>
              </a:lnSpc>
              <a:buFont typeface="Wingdings" panose="05000000000000000000" pitchFamily="2" charset="2"/>
              <a:buNone/>
            </a:pPr>
            <a:endParaRPr lang="tr-TR" altLang="en-US" sz="2000">
              <a:solidFill>
                <a:schemeClr val="accent2"/>
              </a:solidFill>
            </a:endParaRPr>
          </a:p>
          <a:p>
            <a:pPr marL="457200" lvl="1" indent="0" eaLnBrk="1" hangingPunct="1">
              <a:lnSpc>
                <a:spcPct val="90000"/>
              </a:lnSpc>
              <a:buFont typeface="Wingdings" panose="05000000000000000000" pitchFamily="2" charset="2"/>
              <a:buNone/>
            </a:pPr>
            <a:endParaRPr lang="tr-TR" altLang="en-US" sz="2000">
              <a:solidFill>
                <a:schemeClr val="accent2"/>
              </a:solidFill>
            </a:endParaRPr>
          </a:p>
          <a:p>
            <a:pPr marL="457200" lvl="1" indent="0" eaLnBrk="1" hangingPunct="1">
              <a:lnSpc>
                <a:spcPct val="90000"/>
              </a:lnSpc>
              <a:buFont typeface="Wingdings" panose="05000000000000000000" pitchFamily="2" charset="2"/>
              <a:buNone/>
            </a:pPr>
            <a:endParaRPr lang="tr-TR" altLang="en-US" sz="2000">
              <a:solidFill>
                <a:schemeClr val="accent2"/>
              </a:solidFill>
            </a:endParaRPr>
          </a:p>
          <a:p>
            <a:pPr marL="457200" lvl="1" indent="0" eaLnBrk="1" hangingPunct="1">
              <a:lnSpc>
                <a:spcPct val="90000"/>
              </a:lnSpc>
              <a:buFont typeface="Wingdings" panose="05000000000000000000" pitchFamily="2" charset="2"/>
              <a:buNone/>
            </a:pPr>
            <a:r>
              <a:rPr lang="tr-TR" altLang="en-US" sz="2000">
                <a:solidFill>
                  <a:schemeClr val="accent2"/>
                </a:solidFill>
              </a:rPr>
              <a:t>T</a:t>
            </a:r>
            <a:r>
              <a:rPr lang="en-US" altLang="en-US" sz="2000">
                <a:solidFill>
                  <a:schemeClr val="accent2"/>
                </a:solidFill>
              </a:rPr>
              <a:t>he coefficient of compressibility of an ideal gas is equal to its</a:t>
            </a:r>
            <a:r>
              <a:rPr lang="tr-TR" altLang="en-US" sz="2000">
                <a:solidFill>
                  <a:schemeClr val="accent2"/>
                </a:solidFill>
              </a:rPr>
              <a:t> </a:t>
            </a:r>
            <a:r>
              <a:rPr lang="en-US" altLang="en-US" sz="2000">
                <a:solidFill>
                  <a:schemeClr val="accent2"/>
                </a:solidFill>
              </a:rPr>
              <a:t>absolute pressure</a:t>
            </a:r>
            <a:endParaRPr lang="en-US" altLang="en-US" sz="2000">
              <a:solidFill>
                <a:srgbClr val="CC00CC"/>
              </a:solidFill>
            </a:endParaRPr>
          </a:p>
          <a:p>
            <a:pPr marL="457200" lvl="1" indent="0" eaLnBrk="1" hangingPunct="1">
              <a:lnSpc>
                <a:spcPct val="90000"/>
              </a:lnSpc>
              <a:buFont typeface="Wingdings" panose="05000000000000000000" pitchFamily="2" charset="2"/>
              <a:buNone/>
            </a:pPr>
            <a:endParaRPr lang="en-US" altLang="en-US" sz="2000">
              <a:solidFill>
                <a:srgbClr val="CC00CC"/>
              </a:solidFill>
            </a:endParaRPr>
          </a:p>
        </p:txBody>
      </p:sp>
      <p:sp>
        <p:nvSpPr>
          <p:cNvPr id="87043" name="Slide Number Placeholder 3">
            <a:extLst>
              <a:ext uri="{FF2B5EF4-FFF2-40B4-BE49-F238E27FC236}">
                <a16:creationId xmlns:a16="http://schemas.microsoft.com/office/drawing/2014/main" id="{6E1B3CC5-69CA-E0F9-A0D8-A4E136F85BE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5723A20-D582-4BCB-98C4-4A5DF10C9D75}" type="slidenum">
              <a:rPr lang="en-US" altLang="en-US" b="0" smtClean="0"/>
              <a:pPr/>
              <a:t>56</a:t>
            </a:fld>
            <a:endParaRPr lang="en-US" altLang="en-US" b="0"/>
          </a:p>
        </p:txBody>
      </p:sp>
      <p:pic>
        <p:nvPicPr>
          <p:cNvPr id="87044" name="Picture 2">
            <a:extLst>
              <a:ext uri="{FF2B5EF4-FFF2-40B4-BE49-F238E27FC236}">
                <a16:creationId xmlns:a16="http://schemas.microsoft.com/office/drawing/2014/main" id="{CEE8BA75-C554-B4CA-99AB-33F92ED3E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747713"/>
            <a:ext cx="376872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5" name="Picture 3">
            <a:extLst>
              <a:ext uri="{FF2B5EF4-FFF2-40B4-BE49-F238E27FC236}">
                <a16:creationId xmlns:a16="http://schemas.microsoft.com/office/drawing/2014/main" id="{5709DBBF-97A9-1BA7-17BE-380B459A7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79550"/>
            <a:ext cx="4129088"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6" name="Picture 2">
            <a:extLst>
              <a:ext uri="{FF2B5EF4-FFF2-40B4-BE49-F238E27FC236}">
                <a16:creationId xmlns:a16="http://schemas.microsoft.com/office/drawing/2014/main" id="{E16A792F-C8D9-32F2-CC6F-85D63BA0E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33800"/>
            <a:ext cx="723423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D5BAB980-EB6A-C788-E3EF-8963BCD3242B}"/>
              </a:ext>
            </a:extLst>
          </p:cNvPr>
          <p:cNvSpPr>
            <a:spLocks noGrp="1" noChangeArrowheads="1"/>
          </p:cNvSpPr>
          <p:nvPr>
            <p:ph type="title"/>
          </p:nvPr>
        </p:nvSpPr>
        <p:spPr>
          <a:xfrm>
            <a:off x="457200" y="274638"/>
            <a:ext cx="8229600" cy="292100"/>
          </a:xfrm>
        </p:spPr>
        <p:txBody>
          <a:bodyPr/>
          <a:lstStyle/>
          <a:p>
            <a:r>
              <a:rPr lang="en-US" altLang="en-US" sz="2800"/>
              <a:t>Coefficient of volume expansion</a:t>
            </a:r>
          </a:p>
        </p:txBody>
      </p:sp>
      <p:sp>
        <p:nvSpPr>
          <p:cNvPr id="88066" name="Content Placeholder 2">
            <a:extLst>
              <a:ext uri="{FF2B5EF4-FFF2-40B4-BE49-F238E27FC236}">
                <a16:creationId xmlns:a16="http://schemas.microsoft.com/office/drawing/2014/main" id="{3EC00A00-F55B-0C64-F9F2-A22FA11EC8D6}"/>
              </a:ext>
            </a:extLst>
          </p:cNvPr>
          <p:cNvSpPr>
            <a:spLocks noGrp="1" noChangeArrowheads="1"/>
          </p:cNvSpPr>
          <p:nvPr>
            <p:ph idx="1"/>
          </p:nvPr>
        </p:nvSpPr>
        <p:spPr>
          <a:xfrm>
            <a:off x="457200" y="685800"/>
            <a:ext cx="8229600" cy="5440363"/>
          </a:xfrm>
        </p:spPr>
        <p:txBody>
          <a:bodyPr/>
          <a:lstStyle/>
          <a:p>
            <a:pPr marL="0" indent="0">
              <a:buFontTx/>
              <a:buNone/>
            </a:pPr>
            <a:endParaRPr lang="en-US" altLang="en-US" sz="2400">
              <a:solidFill>
                <a:srgbClr val="CC00CC"/>
              </a:solidFill>
            </a:endParaRPr>
          </a:p>
          <a:p>
            <a:pPr marL="0" indent="0">
              <a:buFontTx/>
              <a:buNone/>
            </a:pPr>
            <a:r>
              <a:rPr lang="en-US" altLang="en-US" sz="2400">
                <a:solidFill>
                  <a:srgbClr val="CC00CC"/>
                </a:solidFill>
              </a:rPr>
              <a:t>The coefficient of volume</a:t>
            </a:r>
            <a:r>
              <a:rPr lang="tr-TR" altLang="en-US" sz="2400">
                <a:solidFill>
                  <a:srgbClr val="CC00CC"/>
                </a:solidFill>
              </a:rPr>
              <a:t> </a:t>
            </a:r>
            <a:r>
              <a:rPr lang="en-US" altLang="en-US" sz="2400">
                <a:solidFill>
                  <a:srgbClr val="CC00CC"/>
                </a:solidFill>
              </a:rPr>
              <a:t>expansion (or </a:t>
            </a:r>
            <a:r>
              <a:rPr lang="en-US" altLang="en-US" sz="2400" i="1">
                <a:solidFill>
                  <a:srgbClr val="CC00CC"/>
                </a:solidFill>
              </a:rPr>
              <a:t>volume expansivity</a:t>
            </a:r>
            <a:r>
              <a:rPr lang="en-US" altLang="en-US" sz="2400">
                <a:solidFill>
                  <a:srgbClr val="CC00CC"/>
                </a:solidFill>
              </a:rPr>
              <a:t>)</a:t>
            </a:r>
            <a:r>
              <a:rPr lang="tr-TR" altLang="en-US" sz="2400">
                <a:solidFill>
                  <a:srgbClr val="CC00CC"/>
                </a:solidFill>
              </a:rPr>
              <a:t>:</a:t>
            </a:r>
            <a:r>
              <a:rPr lang="tr-TR" altLang="en-US" sz="2000">
                <a:solidFill>
                  <a:srgbClr val="CC00CC"/>
                </a:solidFill>
              </a:rPr>
              <a:t> </a:t>
            </a:r>
            <a:r>
              <a:rPr lang="tr-TR" altLang="en-US" sz="2000"/>
              <a:t>T</a:t>
            </a:r>
            <a:r>
              <a:rPr lang="en-US" altLang="en-US" sz="2000"/>
              <a:t>he variation of the density of a fluid with temperature at</a:t>
            </a:r>
            <a:r>
              <a:rPr lang="tr-TR" altLang="en-US" sz="2000"/>
              <a:t> </a:t>
            </a:r>
            <a:r>
              <a:rPr lang="en-US" altLang="en-US" sz="2000"/>
              <a:t>constant pressure.</a:t>
            </a:r>
            <a:r>
              <a:rPr lang="en-US" altLang="en-US" sz="2000">
                <a:solidFill>
                  <a:srgbClr val="CC00CC"/>
                </a:solidFill>
              </a:rPr>
              <a:t> </a:t>
            </a:r>
          </a:p>
          <a:p>
            <a:pPr marL="0" indent="0">
              <a:buFontTx/>
              <a:buNone/>
            </a:pPr>
            <a:endParaRPr lang="tr-TR" altLang="en-US" sz="2000">
              <a:solidFill>
                <a:srgbClr val="CC00CC"/>
              </a:solidFill>
            </a:endParaRPr>
          </a:p>
          <a:p>
            <a:pPr marL="0" indent="0">
              <a:buFontTx/>
              <a:buNone/>
            </a:pPr>
            <a:endParaRPr lang="tr-TR" altLang="en-US" sz="2000">
              <a:solidFill>
                <a:srgbClr val="CC00CC"/>
              </a:solidFill>
            </a:endParaRPr>
          </a:p>
          <a:p>
            <a:pPr marL="0" indent="0">
              <a:buFontTx/>
              <a:buNone/>
            </a:pPr>
            <a:endParaRPr lang="tr-TR" altLang="en-US" sz="2000">
              <a:solidFill>
                <a:srgbClr val="CC00CC"/>
              </a:solidFill>
            </a:endParaRPr>
          </a:p>
          <a:p>
            <a:pPr marL="0" indent="0">
              <a:lnSpc>
                <a:spcPct val="150000"/>
              </a:lnSpc>
              <a:buFontTx/>
              <a:buNone/>
            </a:pPr>
            <a:endParaRPr lang="en-US" altLang="en-US" sz="2000">
              <a:solidFill>
                <a:schemeClr val="accent2"/>
              </a:solidFill>
            </a:endParaRPr>
          </a:p>
          <a:p>
            <a:pPr marL="0" indent="0">
              <a:lnSpc>
                <a:spcPct val="150000"/>
              </a:lnSpc>
              <a:buFontTx/>
              <a:buNone/>
            </a:pPr>
            <a:endParaRPr lang="en-US" altLang="en-US" sz="2000">
              <a:solidFill>
                <a:schemeClr val="accent2"/>
              </a:solidFill>
            </a:endParaRPr>
          </a:p>
          <a:p>
            <a:pPr marL="0" indent="0">
              <a:lnSpc>
                <a:spcPct val="150000"/>
              </a:lnSpc>
              <a:buFontTx/>
              <a:buNone/>
            </a:pPr>
            <a:r>
              <a:rPr lang="en-US" altLang="en-US" sz="2000">
                <a:solidFill>
                  <a:schemeClr val="accent2"/>
                </a:solidFill>
              </a:rPr>
              <a:t>The </a:t>
            </a:r>
            <a:r>
              <a:rPr lang="en-US" altLang="en-US" sz="2000">
                <a:solidFill>
                  <a:srgbClr val="FF0000"/>
                </a:solidFill>
              </a:rPr>
              <a:t>coefficient of volume expansion</a:t>
            </a:r>
            <a:r>
              <a:rPr lang="tr-TR" altLang="en-US" sz="2000">
                <a:solidFill>
                  <a:srgbClr val="FF0000"/>
                </a:solidFill>
              </a:rPr>
              <a:t> </a:t>
            </a:r>
            <a:r>
              <a:rPr lang="en-US" altLang="en-US" sz="2000">
                <a:solidFill>
                  <a:schemeClr val="accent2"/>
                </a:solidFill>
              </a:rPr>
              <a:t>is a measure of the change in volume</a:t>
            </a:r>
            <a:r>
              <a:rPr lang="tr-TR" altLang="en-US" sz="2000">
                <a:solidFill>
                  <a:schemeClr val="accent2"/>
                </a:solidFill>
              </a:rPr>
              <a:t> </a:t>
            </a:r>
            <a:r>
              <a:rPr lang="en-US" altLang="en-US" sz="2000">
                <a:solidFill>
                  <a:schemeClr val="accent2"/>
                </a:solidFill>
              </a:rPr>
              <a:t>of a substance with temperature at</a:t>
            </a:r>
            <a:r>
              <a:rPr lang="tr-TR" altLang="en-US" sz="2000">
                <a:solidFill>
                  <a:schemeClr val="accent2"/>
                </a:solidFill>
              </a:rPr>
              <a:t> </a:t>
            </a:r>
            <a:r>
              <a:rPr lang="en-US" altLang="en-US" sz="2000">
                <a:solidFill>
                  <a:schemeClr val="accent2"/>
                </a:solidFill>
              </a:rPr>
              <a:t>constant pressure</a:t>
            </a:r>
            <a:endParaRPr lang="tr-TR" altLang="en-US" sz="2000">
              <a:solidFill>
                <a:srgbClr val="CC00CC"/>
              </a:solidFill>
            </a:endParaRPr>
          </a:p>
          <a:p>
            <a:pPr marL="0" indent="0">
              <a:buFontTx/>
              <a:buNone/>
            </a:pPr>
            <a:endParaRPr lang="en-US" altLang="en-US" sz="2000"/>
          </a:p>
        </p:txBody>
      </p:sp>
      <p:sp>
        <p:nvSpPr>
          <p:cNvPr id="88067" name="Slide Number Placeholder 3">
            <a:extLst>
              <a:ext uri="{FF2B5EF4-FFF2-40B4-BE49-F238E27FC236}">
                <a16:creationId xmlns:a16="http://schemas.microsoft.com/office/drawing/2014/main" id="{E9F9307A-2D3B-3CBD-3D01-E9FA8358EEC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878BC03-957C-48BA-B637-9E1E1A17E5E8}" type="slidenum">
              <a:rPr lang="en-US" altLang="en-US" b="0" smtClean="0"/>
              <a:pPr/>
              <a:t>57</a:t>
            </a:fld>
            <a:endParaRPr lang="en-US" altLang="en-US" b="0"/>
          </a:p>
        </p:txBody>
      </p:sp>
      <p:pic>
        <p:nvPicPr>
          <p:cNvPr id="88068" name="Picture 6">
            <a:extLst>
              <a:ext uri="{FF2B5EF4-FFF2-40B4-BE49-F238E27FC236}">
                <a16:creationId xmlns:a16="http://schemas.microsoft.com/office/drawing/2014/main" id="{C5FFD913-80F6-241E-44A3-E9153F66A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43200"/>
            <a:ext cx="47132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C6F1E57A-35EA-EC2F-1753-5877F762700E}"/>
              </a:ext>
            </a:extLst>
          </p:cNvPr>
          <p:cNvSpPr>
            <a:spLocks noGrp="1" noChangeArrowheads="1"/>
          </p:cNvSpPr>
          <p:nvPr>
            <p:ph type="title"/>
          </p:nvPr>
        </p:nvSpPr>
        <p:spPr>
          <a:xfrm>
            <a:off x="304800" y="136525"/>
            <a:ext cx="8382000" cy="430213"/>
          </a:xfrm>
        </p:spPr>
        <p:txBody>
          <a:bodyPr/>
          <a:lstStyle/>
          <a:p>
            <a:r>
              <a:rPr lang="en-US" altLang="en-US" sz="2000">
                <a:solidFill>
                  <a:srgbClr val="CC00CC"/>
                </a:solidFill>
              </a:rPr>
              <a:t>Speed of Sound and Mach Number</a:t>
            </a:r>
            <a:br>
              <a:rPr lang="en-US" altLang="en-US" sz="2000">
                <a:solidFill>
                  <a:srgbClr val="CC00CC"/>
                </a:solidFill>
              </a:rPr>
            </a:br>
            <a:endParaRPr lang="en-US" altLang="en-US" sz="2000"/>
          </a:p>
        </p:txBody>
      </p:sp>
      <p:sp>
        <p:nvSpPr>
          <p:cNvPr id="3" name="Content Placeholder 2">
            <a:extLst>
              <a:ext uri="{FF2B5EF4-FFF2-40B4-BE49-F238E27FC236}">
                <a16:creationId xmlns:a16="http://schemas.microsoft.com/office/drawing/2014/main" id="{70813777-EFC5-40B9-305A-BD0AF7E71643}"/>
              </a:ext>
            </a:extLst>
          </p:cNvPr>
          <p:cNvSpPr>
            <a:spLocks noGrp="1"/>
          </p:cNvSpPr>
          <p:nvPr>
            <p:ph idx="1"/>
          </p:nvPr>
        </p:nvSpPr>
        <p:spPr>
          <a:xfrm>
            <a:off x="457200" y="685800"/>
            <a:ext cx="8229600" cy="5440363"/>
          </a:xfrm>
        </p:spPr>
        <p:txBody>
          <a:bodyPr/>
          <a:lstStyle/>
          <a:p>
            <a:pPr marL="0" indent="0" eaLnBrk="1" hangingPunct="1">
              <a:buFontTx/>
              <a:buNone/>
              <a:defRPr/>
            </a:pPr>
            <a:r>
              <a:rPr lang="tr-TR" altLang="en-US" sz="2400" dirty="0">
                <a:solidFill>
                  <a:srgbClr val="CC00CC"/>
                </a:solidFill>
              </a:rPr>
              <a:t>S</a:t>
            </a:r>
            <a:r>
              <a:rPr lang="en-US" altLang="en-US" sz="2400" dirty="0">
                <a:solidFill>
                  <a:srgbClr val="CC00CC"/>
                </a:solidFill>
              </a:rPr>
              <a:t>peed</a:t>
            </a:r>
            <a:r>
              <a:rPr lang="tr-TR" altLang="en-US" sz="2400" dirty="0">
                <a:solidFill>
                  <a:srgbClr val="CC00CC"/>
                </a:solidFill>
              </a:rPr>
              <a:t> </a:t>
            </a:r>
            <a:r>
              <a:rPr lang="en-US" altLang="en-US" sz="2400" dirty="0">
                <a:solidFill>
                  <a:srgbClr val="CC00CC"/>
                </a:solidFill>
              </a:rPr>
              <a:t>of sound (c) (sonic speed)</a:t>
            </a:r>
            <a:r>
              <a:rPr lang="tr-TR" altLang="en-US" sz="2400" dirty="0">
                <a:solidFill>
                  <a:srgbClr val="CC00CC"/>
                </a:solidFill>
              </a:rPr>
              <a:t>:</a:t>
            </a:r>
            <a:r>
              <a:rPr lang="tr-TR" altLang="en-US" sz="2400" dirty="0"/>
              <a:t> </a:t>
            </a:r>
            <a:r>
              <a:rPr lang="tr-TR" altLang="en-US" sz="2400" dirty="0" err="1"/>
              <a:t>The</a:t>
            </a:r>
            <a:r>
              <a:rPr lang="en-US" altLang="en-US" sz="2400" dirty="0"/>
              <a:t> speed at which an infinitesimally</a:t>
            </a:r>
            <a:r>
              <a:rPr lang="tr-TR" altLang="en-US" sz="2400" dirty="0"/>
              <a:t> </a:t>
            </a:r>
            <a:r>
              <a:rPr lang="en-US" altLang="en-US" sz="2400" dirty="0"/>
              <a:t>small pressure wave travels through a medium.</a:t>
            </a:r>
          </a:p>
          <a:p>
            <a:pPr marL="0" indent="0" eaLnBrk="1" hangingPunct="1">
              <a:buFontTx/>
              <a:buNone/>
              <a:defRPr/>
            </a:pPr>
            <a:endParaRPr lang="en-US" altLang="en-US" sz="2400" dirty="0"/>
          </a:p>
          <a:p>
            <a:pPr marL="0" indent="0" eaLnBrk="1" hangingPunct="1">
              <a:buFontTx/>
              <a:buNone/>
              <a:defRPr/>
            </a:pPr>
            <a:endParaRPr lang="en-US" altLang="en-US" sz="2400" dirty="0"/>
          </a:p>
          <a:p>
            <a:pPr marL="0" indent="0" eaLnBrk="1" hangingPunct="1">
              <a:buFontTx/>
              <a:buNone/>
              <a:defRPr/>
            </a:pPr>
            <a:endParaRPr lang="en-US" altLang="en-US" sz="2400" dirty="0"/>
          </a:p>
          <a:p>
            <a:pPr marL="0" indent="0" eaLnBrk="1" hangingPunct="1">
              <a:buFontTx/>
              <a:buNone/>
              <a:defRPr/>
            </a:pPr>
            <a:r>
              <a:rPr lang="en-US" altLang="en-US" sz="2400" dirty="0"/>
              <a:t>For any fluid                                       For air</a:t>
            </a:r>
          </a:p>
          <a:p>
            <a:pPr marL="0" indent="0" eaLnBrk="1" hangingPunct="1">
              <a:buFontTx/>
              <a:buNone/>
              <a:defRPr/>
            </a:pPr>
            <a:r>
              <a:rPr lang="en-US" altLang="en-US" sz="2400" dirty="0">
                <a:solidFill>
                  <a:srgbClr val="CC00CC"/>
                </a:solidFill>
              </a:rPr>
              <a:t>Mach number Ma</a:t>
            </a:r>
            <a:r>
              <a:rPr lang="tr-TR" altLang="en-US" sz="2400" dirty="0">
                <a:solidFill>
                  <a:srgbClr val="CC00CC"/>
                </a:solidFill>
              </a:rPr>
              <a:t>:</a:t>
            </a:r>
            <a:r>
              <a:rPr lang="en-US" altLang="en-US" sz="2400" dirty="0"/>
              <a:t> </a:t>
            </a:r>
            <a:r>
              <a:rPr lang="tr-TR" altLang="en-US" sz="2400" dirty="0"/>
              <a:t>T</a:t>
            </a:r>
            <a:r>
              <a:rPr lang="en-US" altLang="en-US" sz="2400" dirty="0"/>
              <a:t>he ratio of the actual speed of the fluid (or an object in</a:t>
            </a:r>
            <a:r>
              <a:rPr lang="tr-TR" altLang="en-US" sz="2400" dirty="0"/>
              <a:t> </a:t>
            </a:r>
            <a:r>
              <a:rPr lang="en-US" altLang="en-US" sz="2400" dirty="0"/>
              <a:t>still fluid (</a:t>
            </a:r>
            <a:r>
              <a:rPr lang="en-US" altLang="en-US" sz="2400" i="1" dirty="0">
                <a:solidFill>
                  <a:srgbClr val="FF0000"/>
                </a:solidFill>
              </a:rPr>
              <a:t>V )</a:t>
            </a:r>
            <a:r>
              <a:rPr lang="en-US" altLang="en-US" sz="2400" dirty="0"/>
              <a:t>) to the speed of sound (</a:t>
            </a:r>
            <a:r>
              <a:rPr lang="en-US" altLang="en-US" sz="2400" dirty="0">
                <a:solidFill>
                  <a:srgbClr val="FF0000"/>
                </a:solidFill>
              </a:rPr>
              <a:t>c</a:t>
            </a:r>
            <a:r>
              <a:rPr lang="en-US" altLang="en-US" sz="2400" dirty="0"/>
              <a:t>) in the same fluid at the same state</a:t>
            </a:r>
            <a:r>
              <a:rPr lang="tr-TR" altLang="en-US" sz="2400" dirty="0"/>
              <a:t>.</a:t>
            </a:r>
            <a:endParaRPr lang="en-US" altLang="en-US" sz="2400" dirty="0"/>
          </a:p>
          <a:p>
            <a:pPr marL="0" indent="0" eaLnBrk="1" hangingPunct="1">
              <a:buFontTx/>
              <a:buNone/>
              <a:defRPr/>
            </a:pPr>
            <a:endParaRPr lang="en-US" altLang="en-US" sz="2400" dirty="0"/>
          </a:p>
          <a:p>
            <a:pPr marL="0" indent="0" eaLnBrk="1" hangingPunct="1">
              <a:buFontTx/>
              <a:buNone/>
              <a:defRPr/>
            </a:pPr>
            <a:endParaRPr lang="en-US" altLang="en-US" sz="2400" dirty="0"/>
          </a:p>
          <a:p>
            <a:pPr eaLnBrk="1" hangingPunct="1">
              <a:defRPr/>
            </a:pPr>
            <a:endParaRPr lang="en-US" altLang="en-US" sz="2400" dirty="0"/>
          </a:p>
        </p:txBody>
      </p:sp>
      <p:sp>
        <p:nvSpPr>
          <p:cNvPr id="89091" name="Slide Number Placeholder 3">
            <a:extLst>
              <a:ext uri="{FF2B5EF4-FFF2-40B4-BE49-F238E27FC236}">
                <a16:creationId xmlns:a16="http://schemas.microsoft.com/office/drawing/2014/main" id="{D703F899-8ABC-3020-6981-87001C172A0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A008976-1CE7-4945-BCFF-AE228D7A201A}" type="slidenum">
              <a:rPr lang="en-US" altLang="en-US" b="0" smtClean="0"/>
              <a:pPr/>
              <a:t>58</a:t>
            </a:fld>
            <a:endParaRPr lang="en-US" altLang="en-US" b="0"/>
          </a:p>
        </p:txBody>
      </p:sp>
      <p:pic>
        <p:nvPicPr>
          <p:cNvPr id="89092" name="Picture 9">
            <a:extLst>
              <a:ext uri="{FF2B5EF4-FFF2-40B4-BE49-F238E27FC236}">
                <a16:creationId xmlns:a16="http://schemas.microsoft.com/office/drawing/2014/main" id="{F53E03D1-9785-231B-1B7A-DC9B2D9E1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2209800"/>
            <a:ext cx="2014537"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3" name="Picture 7">
            <a:extLst>
              <a:ext uri="{FF2B5EF4-FFF2-40B4-BE49-F238E27FC236}">
                <a16:creationId xmlns:a16="http://schemas.microsoft.com/office/drawing/2014/main" id="{B8483F4A-06D7-EA0B-A646-4B4524483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616200"/>
            <a:ext cx="1789113"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4" name="Picture 5">
            <a:extLst>
              <a:ext uri="{FF2B5EF4-FFF2-40B4-BE49-F238E27FC236}">
                <a16:creationId xmlns:a16="http://schemas.microsoft.com/office/drawing/2014/main" id="{2AF33570-4C55-0361-EFB5-AF7C6D0E4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300" y="5181600"/>
            <a:ext cx="1158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3">
            <a:extLst>
              <a:ext uri="{FF2B5EF4-FFF2-40B4-BE49-F238E27FC236}">
                <a16:creationId xmlns:a16="http://schemas.microsoft.com/office/drawing/2014/main" id="{DCFDE56A-27C8-E9D9-2A95-D29315DF35E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044A5B2E-E39B-4011-BEC5-5FF16E1EFBEA}" type="slidenum">
              <a:rPr lang="en-US" altLang="en-US" sz="1400" smtClean="0"/>
              <a:pPr>
                <a:spcBef>
                  <a:spcPct val="0"/>
                </a:spcBef>
                <a:spcAft>
                  <a:spcPct val="0"/>
                </a:spcAft>
                <a:buClrTx/>
                <a:buFontTx/>
                <a:buNone/>
              </a:pPr>
              <a:t>59</a:t>
            </a:fld>
            <a:endParaRPr lang="en-US" altLang="en-US" sz="1400"/>
          </a:p>
        </p:txBody>
      </p:sp>
      <p:sp>
        <p:nvSpPr>
          <p:cNvPr id="90114" name="Rectangle 2">
            <a:extLst>
              <a:ext uri="{FF2B5EF4-FFF2-40B4-BE49-F238E27FC236}">
                <a16:creationId xmlns:a16="http://schemas.microsoft.com/office/drawing/2014/main" id="{2D713B59-AD2D-25B9-2EE7-D8D59AB79612}"/>
              </a:ext>
            </a:extLst>
          </p:cNvPr>
          <p:cNvSpPr>
            <a:spLocks noChangeArrowheads="1"/>
          </p:cNvSpPr>
          <p:nvPr/>
        </p:nvSpPr>
        <p:spPr bwMode="auto">
          <a:xfrm>
            <a:off x="385763" y="152400"/>
            <a:ext cx="2374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a:solidFill>
                  <a:srgbClr val="FF3300"/>
                </a:solidFill>
              </a:rPr>
              <a:t>VISCOSITY</a:t>
            </a:r>
          </a:p>
        </p:txBody>
      </p:sp>
      <p:pic>
        <p:nvPicPr>
          <p:cNvPr id="41987" name="Rectangle 3">
            <a:extLst>
              <a:ext uri="{FF2B5EF4-FFF2-40B4-BE49-F238E27FC236}">
                <a16:creationId xmlns:a16="http://schemas.microsoft.com/office/drawing/2014/main" id="{4DDD8E69-DEF2-F163-E204-9D080D42F8A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23900"/>
            <a:ext cx="84709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90116" name="Picture 4">
            <a:extLst>
              <a:ext uri="{FF2B5EF4-FFF2-40B4-BE49-F238E27FC236}">
                <a16:creationId xmlns:a16="http://schemas.microsoft.com/office/drawing/2014/main" id="{B39E32C0-216F-2E02-485B-773472DA9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81400"/>
            <a:ext cx="333216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7" name="Rectangle 6">
            <a:extLst>
              <a:ext uri="{FF2B5EF4-FFF2-40B4-BE49-F238E27FC236}">
                <a16:creationId xmlns:a16="http://schemas.microsoft.com/office/drawing/2014/main" id="{73087108-A996-07D0-DF08-DD9342A6AFA1}"/>
              </a:ext>
            </a:extLst>
          </p:cNvPr>
          <p:cNvSpPr>
            <a:spLocks noChangeArrowheads="1"/>
          </p:cNvSpPr>
          <p:nvPr/>
        </p:nvSpPr>
        <p:spPr bwMode="auto">
          <a:xfrm>
            <a:off x="4572000" y="2895600"/>
            <a:ext cx="3962400" cy="33988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lnSpc>
                <a:spcPct val="200000"/>
              </a:lnSpc>
              <a:spcBef>
                <a:spcPct val="10000"/>
              </a:spcBef>
              <a:spcAft>
                <a:spcPct val="15000"/>
              </a:spcAft>
              <a:buClrTx/>
              <a:buFontTx/>
              <a:buNone/>
            </a:pPr>
            <a:r>
              <a:rPr lang="en-US" altLang="en-US" sz="1800" b="0"/>
              <a:t>The viscosity of a fluid is a measure of its “</a:t>
            </a:r>
            <a:r>
              <a:rPr lang="en-US" altLang="en-US" sz="1800" b="0" i="1">
                <a:solidFill>
                  <a:srgbClr val="CC00CC"/>
                </a:solidFill>
              </a:rPr>
              <a:t>resistance to deformation</a:t>
            </a:r>
            <a:r>
              <a:rPr lang="en-US" altLang="en-US" sz="1800" b="0"/>
              <a:t>.”</a:t>
            </a:r>
            <a:r>
              <a:rPr lang="tr-TR" altLang="en-US" sz="1800" b="0"/>
              <a:t> </a:t>
            </a:r>
            <a:endParaRPr lang="en-US" altLang="en-US" sz="1800" b="0"/>
          </a:p>
          <a:p>
            <a:pPr eaLnBrk="1" hangingPunct="1">
              <a:lnSpc>
                <a:spcPct val="200000"/>
              </a:lnSpc>
              <a:spcBef>
                <a:spcPct val="10000"/>
              </a:spcBef>
              <a:spcAft>
                <a:spcPct val="15000"/>
              </a:spcAft>
              <a:buClrTx/>
              <a:buFontTx/>
              <a:buNone/>
            </a:pPr>
            <a:r>
              <a:rPr lang="en-US" altLang="en-US" sz="1800" b="0"/>
              <a:t>Viscosity is due to the internal frictional force that develops between different</a:t>
            </a:r>
            <a:r>
              <a:rPr lang="tr-TR" altLang="en-US" sz="1800" b="0"/>
              <a:t> </a:t>
            </a:r>
            <a:r>
              <a:rPr lang="en-US" altLang="en-US" sz="1800" b="0"/>
              <a:t>layers of fluids as they are forced to move relative to each other.</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a:extLst>
              <a:ext uri="{FF2B5EF4-FFF2-40B4-BE49-F238E27FC236}">
                <a16:creationId xmlns:a16="http://schemas.microsoft.com/office/drawing/2014/main" id="{023DA2BA-4575-95C5-CA59-69C83DF9DB0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72AA3710-5EE5-4711-B383-12A9F54DF4BB}" type="slidenum">
              <a:rPr lang="en-US" altLang="en-US" sz="1400" smtClean="0"/>
              <a:pPr>
                <a:spcBef>
                  <a:spcPct val="0"/>
                </a:spcBef>
                <a:spcAft>
                  <a:spcPct val="0"/>
                </a:spcAft>
                <a:buClrTx/>
                <a:buFontTx/>
                <a:buNone/>
              </a:pPr>
              <a:t>6</a:t>
            </a:fld>
            <a:endParaRPr lang="en-US" altLang="en-US" sz="1400"/>
          </a:p>
        </p:txBody>
      </p:sp>
      <p:pic>
        <p:nvPicPr>
          <p:cNvPr id="22530" name="Picture 2">
            <a:extLst>
              <a:ext uri="{FF2B5EF4-FFF2-40B4-BE49-F238E27FC236}">
                <a16:creationId xmlns:a16="http://schemas.microsoft.com/office/drawing/2014/main" id="{507D6A57-5D17-D63A-3018-1ECC120CB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4713288" cy="307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3">
            <a:extLst>
              <a:ext uri="{FF2B5EF4-FFF2-40B4-BE49-F238E27FC236}">
                <a16:creationId xmlns:a16="http://schemas.microsoft.com/office/drawing/2014/main" id="{25D0D1F8-85A9-C7CE-8CA8-EEE6B50236DA}"/>
              </a:ext>
            </a:extLst>
          </p:cNvPr>
          <p:cNvSpPr>
            <a:spLocks noChangeArrowheads="1"/>
          </p:cNvSpPr>
          <p:nvPr/>
        </p:nvSpPr>
        <p:spPr bwMode="auto">
          <a:xfrm>
            <a:off x="1219200" y="3962400"/>
            <a:ext cx="4800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a:solidFill>
                  <a:schemeClr val="accent2"/>
                </a:solidFill>
              </a:rPr>
              <a:t>The length scale associated with most</a:t>
            </a:r>
            <a:r>
              <a:rPr lang="tr-TR" altLang="en-US" sz="2000" b="0">
                <a:solidFill>
                  <a:schemeClr val="accent2"/>
                </a:solidFill>
              </a:rPr>
              <a:t> </a:t>
            </a:r>
            <a:r>
              <a:rPr lang="en-US" altLang="en-US" sz="2000" b="0">
                <a:solidFill>
                  <a:schemeClr val="accent2"/>
                </a:solidFill>
              </a:rPr>
              <a:t>flows, such as seagulls in flight, is</a:t>
            </a:r>
            <a:r>
              <a:rPr lang="tr-TR" altLang="en-US" sz="2000" b="0">
                <a:solidFill>
                  <a:schemeClr val="accent2"/>
                </a:solidFill>
              </a:rPr>
              <a:t> </a:t>
            </a:r>
            <a:r>
              <a:rPr lang="en-US" altLang="en-US" sz="2000" b="0">
                <a:solidFill>
                  <a:schemeClr val="accent2"/>
                </a:solidFill>
              </a:rPr>
              <a:t>orders of magnitude larger than the</a:t>
            </a:r>
            <a:r>
              <a:rPr lang="tr-TR" altLang="en-US" sz="2000" b="0">
                <a:solidFill>
                  <a:schemeClr val="accent2"/>
                </a:solidFill>
              </a:rPr>
              <a:t> </a:t>
            </a:r>
            <a:r>
              <a:rPr lang="en-US" altLang="en-US" sz="2000" b="0">
                <a:solidFill>
                  <a:schemeClr val="accent2"/>
                </a:solidFill>
              </a:rPr>
              <a:t>mean free path of the air molecules.</a:t>
            </a:r>
            <a:r>
              <a:rPr lang="tr-TR" altLang="en-US" sz="2000" b="0">
                <a:solidFill>
                  <a:schemeClr val="accent2"/>
                </a:solidFill>
              </a:rPr>
              <a:t> </a:t>
            </a:r>
            <a:r>
              <a:rPr lang="en-US" altLang="en-US" sz="2000" b="0">
                <a:solidFill>
                  <a:schemeClr val="accent2"/>
                </a:solidFill>
              </a:rPr>
              <a:t>Therefore, here, and for all fluid flows</a:t>
            </a:r>
            <a:r>
              <a:rPr lang="tr-TR" altLang="en-US" sz="2000" b="0">
                <a:solidFill>
                  <a:schemeClr val="accent2"/>
                </a:solidFill>
              </a:rPr>
              <a:t> </a:t>
            </a:r>
            <a:r>
              <a:rPr lang="en-US" altLang="en-US" sz="2000" b="0">
                <a:solidFill>
                  <a:schemeClr val="accent2"/>
                </a:solidFill>
              </a:rPr>
              <a:t>considered in this book, the continuum</a:t>
            </a:r>
            <a:r>
              <a:rPr lang="tr-TR" altLang="en-US" sz="2000" b="0">
                <a:solidFill>
                  <a:schemeClr val="accent2"/>
                </a:solidFill>
              </a:rPr>
              <a:t> </a:t>
            </a:r>
            <a:r>
              <a:rPr lang="en-US" altLang="en-US" sz="2000" b="0">
                <a:solidFill>
                  <a:schemeClr val="accent2"/>
                </a:solidFill>
              </a:rPr>
              <a:t>idealization is appropriate.</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1">
            <a:extLst>
              <a:ext uri="{FF2B5EF4-FFF2-40B4-BE49-F238E27FC236}">
                <a16:creationId xmlns:a16="http://schemas.microsoft.com/office/drawing/2014/main" id="{3EF0929E-6C86-FD98-B859-FF05F51DFE0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AFFDD77-3DC7-4509-9EAB-EE71F58950EB}" type="slidenum">
              <a:rPr lang="en-US" altLang="en-US" b="0" smtClean="0"/>
              <a:pPr/>
              <a:t>60</a:t>
            </a:fld>
            <a:endParaRPr lang="en-US" altLang="en-US" b="0"/>
          </a:p>
        </p:txBody>
      </p:sp>
      <p:sp>
        <p:nvSpPr>
          <p:cNvPr id="92162" name="TextBox 3">
            <a:extLst>
              <a:ext uri="{FF2B5EF4-FFF2-40B4-BE49-F238E27FC236}">
                <a16:creationId xmlns:a16="http://schemas.microsoft.com/office/drawing/2014/main" id="{D689938E-A6EC-3259-A58C-731E9747B2EC}"/>
              </a:ext>
            </a:extLst>
          </p:cNvPr>
          <p:cNvSpPr txBox="1">
            <a:spLocks noChangeArrowheads="1"/>
          </p:cNvSpPr>
          <p:nvPr/>
        </p:nvSpPr>
        <p:spPr bwMode="auto">
          <a:xfrm>
            <a:off x="152400" y="4572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CC00CC"/>
                </a:solidFill>
              </a:rPr>
              <a:t>Newtonian fluids</a:t>
            </a:r>
            <a:r>
              <a:rPr lang="tr-TR" altLang="en-US" b="0">
                <a:solidFill>
                  <a:srgbClr val="CC00CC"/>
                </a:solidFill>
              </a:rPr>
              <a:t>:</a:t>
            </a:r>
            <a:r>
              <a:rPr lang="en-US" altLang="en-US" b="0"/>
              <a:t> Fluids for which the rate of deformation is proportional to the shear stress</a:t>
            </a:r>
            <a:r>
              <a:rPr lang="tr-TR" altLang="en-US" b="0"/>
              <a:t>.</a:t>
            </a:r>
          </a:p>
        </p:txBody>
      </p:sp>
      <p:pic>
        <p:nvPicPr>
          <p:cNvPr id="92163" name="Picture 6">
            <a:extLst>
              <a:ext uri="{FF2B5EF4-FFF2-40B4-BE49-F238E27FC236}">
                <a16:creationId xmlns:a16="http://schemas.microsoft.com/office/drawing/2014/main" id="{1054AC3C-24E9-10E2-2480-CF7D5C57E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524000"/>
            <a:ext cx="2862262" cy="765175"/>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4" name="Picture 8">
            <a:extLst>
              <a:ext uri="{FF2B5EF4-FFF2-40B4-BE49-F238E27FC236}">
                <a16:creationId xmlns:a16="http://schemas.microsoft.com/office/drawing/2014/main" id="{CAE03A2B-0550-C99E-F13D-FA76C6115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693988"/>
            <a:ext cx="3049588" cy="696912"/>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5" name="TextBox 8">
            <a:extLst>
              <a:ext uri="{FF2B5EF4-FFF2-40B4-BE49-F238E27FC236}">
                <a16:creationId xmlns:a16="http://schemas.microsoft.com/office/drawing/2014/main" id="{5FB8E4CE-2363-ACAA-79B4-6833E7FC2913}"/>
              </a:ext>
            </a:extLst>
          </p:cNvPr>
          <p:cNvSpPr txBox="1">
            <a:spLocks noChangeArrowheads="1"/>
          </p:cNvSpPr>
          <p:nvPr/>
        </p:nvSpPr>
        <p:spPr bwMode="auto">
          <a:xfrm>
            <a:off x="685800" y="3390900"/>
            <a:ext cx="2744788"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20000"/>
              </a:spcBef>
            </a:pPr>
            <a:endParaRPr lang="tr-TR" altLang="en-US" b="0" i="1">
              <a:solidFill>
                <a:srgbClr val="CC00CC"/>
              </a:solidFill>
              <a:sym typeface="Symbol" panose="05050102010706020507" pitchFamily="18" charset="2"/>
            </a:endParaRPr>
          </a:p>
          <a:p>
            <a:pPr eaLnBrk="1" hangingPunct="1">
              <a:spcBef>
                <a:spcPct val="20000"/>
              </a:spcBef>
            </a:pPr>
            <a:endParaRPr lang="tr-TR" altLang="en-US" b="0" i="1">
              <a:solidFill>
                <a:srgbClr val="CC00CC"/>
              </a:solidFill>
              <a:sym typeface="Symbol" panose="05050102010706020507" pitchFamily="18" charset="2"/>
            </a:endParaRPr>
          </a:p>
          <a:p>
            <a:pPr eaLnBrk="1" hangingPunct="1">
              <a:spcBef>
                <a:spcPct val="20000"/>
              </a:spcBef>
            </a:pPr>
            <a:endParaRPr lang="tr-TR" altLang="en-US" b="0" i="1">
              <a:solidFill>
                <a:srgbClr val="CC00CC"/>
              </a:solidFill>
              <a:sym typeface="Symbol" panose="05050102010706020507" pitchFamily="18" charset="2"/>
            </a:endParaRPr>
          </a:p>
          <a:p>
            <a:pPr eaLnBrk="1" hangingPunct="1">
              <a:spcBef>
                <a:spcPct val="20000"/>
              </a:spcBef>
            </a:pPr>
            <a:r>
              <a:rPr lang="tr-TR" altLang="en-US" b="0" i="1">
                <a:solidFill>
                  <a:srgbClr val="CC00CC"/>
                </a:solidFill>
                <a:sym typeface="Symbol" panose="05050102010706020507" pitchFamily="18" charset="2"/>
              </a:rPr>
              <a:t></a:t>
            </a:r>
            <a:r>
              <a:rPr lang="tr-TR" altLang="en-US" b="0">
                <a:solidFill>
                  <a:srgbClr val="CC00CC"/>
                </a:solidFill>
                <a:sym typeface="Symbol" panose="05050102010706020507" pitchFamily="18" charset="2"/>
              </a:rPr>
              <a:t>  coefficient of viscosity</a:t>
            </a:r>
          </a:p>
          <a:p>
            <a:pPr eaLnBrk="1" hangingPunct="1">
              <a:spcBef>
                <a:spcPct val="20000"/>
              </a:spcBef>
            </a:pPr>
            <a:r>
              <a:rPr lang="tr-TR" altLang="en-US" b="0">
                <a:solidFill>
                  <a:srgbClr val="CC00CC"/>
                </a:solidFill>
                <a:sym typeface="Symbol" panose="05050102010706020507" pitchFamily="18" charset="2"/>
              </a:rPr>
              <a:t>D</a:t>
            </a:r>
            <a:r>
              <a:rPr lang="tr-TR" altLang="en-US" b="0">
                <a:solidFill>
                  <a:srgbClr val="CC00CC"/>
                </a:solidFill>
              </a:rPr>
              <a:t>ynamic (absolute) viscosity</a:t>
            </a:r>
            <a:r>
              <a:rPr lang="tr-TR" altLang="en-US" b="0"/>
              <a:t> </a:t>
            </a:r>
          </a:p>
          <a:p>
            <a:pPr eaLnBrk="1" hangingPunct="1">
              <a:spcBef>
                <a:spcPct val="20000"/>
              </a:spcBef>
            </a:pPr>
            <a:r>
              <a:rPr lang="tr-TR" altLang="en-US" b="0"/>
              <a:t>kg/m </a:t>
            </a:r>
            <a:r>
              <a:rPr lang="tr-TR" altLang="en-US" b="0">
                <a:sym typeface="Symbol" panose="05050102010706020507" pitchFamily="18" charset="2"/>
              </a:rPr>
              <a:t> </a:t>
            </a:r>
            <a:r>
              <a:rPr lang="tr-TR" altLang="en-US" b="0"/>
              <a:t>s  or  N </a:t>
            </a:r>
            <a:r>
              <a:rPr lang="tr-TR" altLang="en-US" b="0">
                <a:sym typeface="Symbol" panose="05050102010706020507" pitchFamily="18" charset="2"/>
              </a:rPr>
              <a:t></a:t>
            </a:r>
            <a:r>
              <a:rPr lang="tr-TR" altLang="en-US" b="0"/>
              <a:t> s/m</a:t>
            </a:r>
            <a:r>
              <a:rPr lang="tr-TR" altLang="en-US" b="0" baseline="30000"/>
              <a:t>2  </a:t>
            </a:r>
            <a:r>
              <a:rPr lang="tr-TR" altLang="en-US" b="0"/>
              <a:t>or  Pa </a:t>
            </a:r>
            <a:r>
              <a:rPr lang="tr-TR" altLang="en-US" b="0">
                <a:sym typeface="Symbol" panose="05050102010706020507" pitchFamily="18" charset="2"/>
              </a:rPr>
              <a:t> s</a:t>
            </a:r>
          </a:p>
          <a:p>
            <a:pPr eaLnBrk="1" hangingPunct="1">
              <a:spcBef>
                <a:spcPct val="20000"/>
              </a:spcBef>
            </a:pPr>
            <a:r>
              <a:rPr lang="tr-TR" altLang="en-US" b="0">
                <a:solidFill>
                  <a:schemeClr val="accent2"/>
                </a:solidFill>
                <a:sym typeface="Symbol" panose="05050102010706020507" pitchFamily="18" charset="2"/>
              </a:rPr>
              <a:t>1 poise = 0.1 </a:t>
            </a:r>
            <a:r>
              <a:rPr lang="tr-TR" altLang="en-US" b="0">
                <a:solidFill>
                  <a:schemeClr val="accent2"/>
                </a:solidFill>
              </a:rPr>
              <a:t>Pa </a:t>
            </a:r>
            <a:r>
              <a:rPr lang="tr-TR" altLang="en-US" b="0">
                <a:solidFill>
                  <a:schemeClr val="accent2"/>
                </a:solidFill>
                <a:sym typeface="Symbol" panose="05050102010706020507" pitchFamily="18" charset="2"/>
              </a:rPr>
              <a:t> s </a:t>
            </a:r>
          </a:p>
          <a:p>
            <a:pPr eaLnBrk="1" hangingPunct="1">
              <a:spcBef>
                <a:spcPct val="20000"/>
              </a:spcBef>
            </a:pPr>
            <a:endParaRPr lang="tr-TR" altLang="en-US" b="0">
              <a:solidFill>
                <a:schemeClr val="accent2"/>
              </a:solidFill>
              <a:sym typeface="Symbol" panose="05050102010706020507" pitchFamily="18" charset="2"/>
            </a:endParaRPr>
          </a:p>
          <a:p>
            <a:pPr eaLnBrk="1" hangingPunct="1">
              <a:spcBef>
                <a:spcPct val="20000"/>
              </a:spcBef>
            </a:pPr>
            <a:endParaRPr lang="en-US" altLang="en-US" b="0">
              <a:solidFill>
                <a:schemeClr val="accent2"/>
              </a:solidFill>
              <a:sym typeface="Symbol" panose="05050102010706020507" pitchFamily="18" charset="2"/>
            </a:endParaRPr>
          </a:p>
        </p:txBody>
      </p:sp>
      <p:sp>
        <p:nvSpPr>
          <p:cNvPr id="92166" name="TextBox 12">
            <a:extLst>
              <a:ext uri="{FF2B5EF4-FFF2-40B4-BE49-F238E27FC236}">
                <a16:creationId xmlns:a16="http://schemas.microsoft.com/office/drawing/2014/main" id="{2A6F1F3B-D94D-EE4D-E448-611BA486833D}"/>
              </a:ext>
            </a:extLst>
          </p:cNvPr>
          <p:cNvSpPr txBox="1">
            <a:spLocks noChangeArrowheads="1"/>
          </p:cNvSpPr>
          <p:nvPr/>
        </p:nvSpPr>
        <p:spPr bwMode="auto">
          <a:xfrm>
            <a:off x="3192463" y="1752600"/>
            <a:ext cx="3665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tr-TR" altLang="en-US" b="0">
                <a:solidFill>
                  <a:srgbClr val="CC00CC"/>
                </a:solidFill>
              </a:rPr>
              <a:t>Shear stress</a:t>
            </a:r>
            <a:endParaRPr lang="en-US" altLang="en-US" b="0">
              <a:solidFill>
                <a:srgbClr val="CC00CC"/>
              </a:solidFill>
            </a:endParaRPr>
          </a:p>
        </p:txBody>
      </p:sp>
      <p:sp>
        <p:nvSpPr>
          <p:cNvPr id="92167" name="TextBox 14">
            <a:extLst>
              <a:ext uri="{FF2B5EF4-FFF2-40B4-BE49-F238E27FC236}">
                <a16:creationId xmlns:a16="http://schemas.microsoft.com/office/drawing/2014/main" id="{29AC03E2-C9EA-E60A-AC4D-01FD73ECB4A0}"/>
              </a:ext>
            </a:extLst>
          </p:cNvPr>
          <p:cNvSpPr txBox="1">
            <a:spLocks noChangeArrowheads="1"/>
          </p:cNvSpPr>
          <p:nvPr/>
        </p:nvSpPr>
        <p:spPr bwMode="auto">
          <a:xfrm>
            <a:off x="3430588" y="2693988"/>
            <a:ext cx="3427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tr-TR" altLang="en-US" b="0">
                <a:solidFill>
                  <a:srgbClr val="CC00CC"/>
                </a:solidFill>
              </a:rPr>
              <a:t>Shear force</a:t>
            </a:r>
            <a:endParaRPr lang="en-US" altLang="en-US" b="0">
              <a:solidFill>
                <a:srgbClr val="CC00CC"/>
              </a:solidFill>
            </a:endParaRP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a:extLst>
              <a:ext uri="{FF2B5EF4-FFF2-40B4-BE49-F238E27FC236}">
                <a16:creationId xmlns:a16="http://schemas.microsoft.com/office/drawing/2014/main" id="{DB1A830D-FDD4-F7D6-D9C3-1914C261553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A9A7A2AD-928F-460C-A4CC-42CD895C198D}" type="slidenum">
              <a:rPr lang="en-US" altLang="en-US" sz="1400" smtClean="0"/>
              <a:pPr>
                <a:spcBef>
                  <a:spcPct val="0"/>
                </a:spcBef>
                <a:spcAft>
                  <a:spcPct val="0"/>
                </a:spcAft>
                <a:buClrTx/>
                <a:buFontTx/>
                <a:buNone/>
              </a:pPr>
              <a:t>7</a:t>
            </a:fld>
            <a:endParaRPr lang="en-US" altLang="en-US" sz="1400"/>
          </a:p>
        </p:txBody>
      </p:sp>
      <p:sp>
        <p:nvSpPr>
          <p:cNvPr id="23554" name="Rectangle 2">
            <a:extLst>
              <a:ext uri="{FF2B5EF4-FFF2-40B4-BE49-F238E27FC236}">
                <a16:creationId xmlns:a16="http://schemas.microsoft.com/office/drawing/2014/main" id="{E45659FF-5975-49B7-AB22-54AF95575235}"/>
              </a:ext>
            </a:extLst>
          </p:cNvPr>
          <p:cNvSpPr>
            <a:spLocks noGrp="1" noChangeArrowheads="1"/>
          </p:cNvSpPr>
          <p:nvPr>
            <p:ph type="title"/>
          </p:nvPr>
        </p:nvSpPr>
        <p:spPr>
          <a:xfrm>
            <a:off x="304800" y="152400"/>
            <a:ext cx="8229600" cy="609600"/>
          </a:xfrm>
        </p:spPr>
        <p:txBody>
          <a:bodyPr/>
          <a:lstStyle/>
          <a:p>
            <a:pPr eaLnBrk="1" hangingPunct="1"/>
            <a:r>
              <a:rPr lang="tr-TR" altLang="en-US" sz="3200">
                <a:solidFill>
                  <a:srgbClr val="FF3300"/>
                </a:solidFill>
              </a:rPr>
              <a:t>2</a:t>
            </a:r>
            <a:r>
              <a:rPr lang="en-US" altLang="en-US" sz="3200">
                <a:solidFill>
                  <a:srgbClr val="FF3300"/>
                </a:solidFill>
              </a:rPr>
              <a:t>–</a:t>
            </a:r>
            <a:r>
              <a:rPr lang="tr-TR" altLang="en-US" sz="3200">
                <a:solidFill>
                  <a:srgbClr val="FF3300"/>
                </a:solidFill>
              </a:rPr>
              <a:t>2</a:t>
            </a:r>
            <a:r>
              <a:rPr lang="en-US" altLang="en-US" sz="3200">
                <a:solidFill>
                  <a:srgbClr val="FF3300"/>
                </a:solidFill>
              </a:rPr>
              <a:t> </a:t>
            </a:r>
            <a:r>
              <a:rPr lang="en-US" altLang="en-US" sz="3200" b="0">
                <a:solidFill>
                  <a:srgbClr val="FF3300"/>
                </a:solidFill>
              </a:rPr>
              <a:t>■</a:t>
            </a:r>
            <a:r>
              <a:rPr lang="en-US" altLang="en-US" sz="3200"/>
              <a:t> DENSITY AND SPECIFIC GRAVITY</a:t>
            </a:r>
          </a:p>
        </p:txBody>
      </p:sp>
      <p:sp>
        <p:nvSpPr>
          <p:cNvPr id="23555" name="Rectangle 4">
            <a:extLst>
              <a:ext uri="{FF2B5EF4-FFF2-40B4-BE49-F238E27FC236}">
                <a16:creationId xmlns:a16="http://schemas.microsoft.com/office/drawing/2014/main" id="{C1DA3241-0AE8-5567-29B6-6EADEE9C18B3}"/>
              </a:ext>
            </a:extLst>
          </p:cNvPr>
          <p:cNvSpPr>
            <a:spLocks noChangeArrowheads="1"/>
          </p:cNvSpPr>
          <p:nvPr/>
        </p:nvSpPr>
        <p:spPr bwMode="auto">
          <a:xfrm>
            <a:off x="2362200" y="4419600"/>
            <a:ext cx="1752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rgbClr val="3333FF"/>
                </a:solidFill>
              </a:rPr>
              <a:t>Density is mass per unit volume; specific volume is volume per unit mass.</a:t>
            </a:r>
          </a:p>
        </p:txBody>
      </p:sp>
      <p:pic>
        <p:nvPicPr>
          <p:cNvPr id="23556" name="Picture 5">
            <a:extLst>
              <a:ext uri="{FF2B5EF4-FFF2-40B4-BE49-F238E27FC236}">
                <a16:creationId xmlns:a16="http://schemas.microsoft.com/office/drawing/2014/main" id="{8733B6CC-3432-5B66-EF42-9399F4228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5" y="1219200"/>
            <a:ext cx="2536825"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6">
            <a:extLst>
              <a:ext uri="{FF2B5EF4-FFF2-40B4-BE49-F238E27FC236}">
                <a16:creationId xmlns:a16="http://schemas.microsoft.com/office/drawing/2014/main" id="{8C1813A3-DB7C-7774-64A9-D199F3C1D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62200"/>
            <a:ext cx="1425575"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7">
            <a:extLst>
              <a:ext uri="{FF2B5EF4-FFF2-40B4-BE49-F238E27FC236}">
                <a16:creationId xmlns:a16="http://schemas.microsoft.com/office/drawing/2014/main" id="{4B8BA16C-87BF-219C-B1AC-9E2BC22A1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295400"/>
            <a:ext cx="1376363"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8">
            <a:extLst>
              <a:ext uri="{FF2B5EF4-FFF2-40B4-BE49-F238E27FC236}">
                <a16:creationId xmlns:a16="http://schemas.microsoft.com/office/drawing/2014/main" id="{9FD8FCCF-7D62-4287-90D9-9415341AE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579813"/>
            <a:ext cx="2560638"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33" name="Rectangle 9">
            <a:extLst>
              <a:ext uri="{FF2B5EF4-FFF2-40B4-BE49-F238E27FC236}">
                <a16:creationId xmlns:a16="http://schemas.microsoft.com/office/drawing/2014/main" id="{F12C3373-1F62-16A8-D547-2E61C530385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774700"/>
            <a:ext cx="31623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3561" name="Rectangle 10">
            <a:extLst>
              <a:ext uri="{FF2B5EF4-FFF2-40B4-BE49-F238E27FC236}">
                <a16:creationId xmlns:a16="http://schemas.microsoft.com/office/drawing/2014/main" id="{413657AD-EF1A-8238-156F-9464C7E3F8A8}"/>
              </a:ext>
            </a:extLst>
          </p:cNvPr>
          <p:cNvSpPr>
            <a:spLocks noChangeArrowheads="1"/>
          </p:cNvSpPr>
          <p:nvPr/>
        </p:nvSpPr>
        <p:spPr bwMode="auto">
          <a:xfrm>
            <a:off x="381000" y="8382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a:solidFill>
                  <a:srgbClr val="CC00CC"/>
                </a:solidFill>
              </a:rPr>
              <a:t>Density</a:t>
            </a:r>
          </a:p>
        </p:txBody>
      </p:sp>
      <p:pic>
        <p:nvPicPr>
          <p:cNvPr id="23562" name="Picture 11">
            <a:extLst>
              <a:ext uri="{FF2B5EF4-FFF2-40B4-BE49-F238E27FC236}">
                <a16:creationId xmlns:a16="http://schemas.microsoft.com/office/drawing/2014/main" id="{7FA9F7D3-B3B0-D259-8BCE-56E5E0EED9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657600"/>
            <a:ext cx="1844675"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3" name="Rectangle 12">
            <a:extLst>
              <a:ext uri="{FF2B5EF4-FFF2-40B4-BE49-F238E27FC236}">
                <a16:creationId xmlns:a16="http://schemas.microsoft.com/office/drawing/2014/main" id="{C06FACB2-56B5-4A02-CD9E-F07E3929A516}"/>
              </a:ext>
            </a:extLst>
          </p:cNvPr>
          <p:cNvSpPr>
            <a:spLocks noChangeArrowheads="1"/>
          </p:cNvSpPr>
          <p:nvPr/>
        </p:nvSpPr>
        <p:spPr bwMode="auto">
          <a:xfrm>
            <a:off x="2743200" y="2667000"/>
            <a:ext cx="25908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lnSpc>
                <a:spcPct val="95000"/>
              </a:lnSpc>
              <a:spcBef>
                <a:spcPct val="10000"/>
              </a:spcBef>
              <a:spcAft>
                <a:spcPct val="10000"/>
              </a:spcAft>
              <a:buClrTx/>
              <a:buFontTx/>
              <a:buNone/>
            </a:pPr>
            <a:r>
              <a:rPr lang="en-US" altLang="en-US" sz="1800">
                <a:solidFill>
                  <a:srgbClr val="CC00CC"/>
                </a:solidFill>
              </a:rPr>
              <a:t>Specific weight</a:t>
            </a:r>
            <a:r>
              <a:rPr lang="en-US" altLang="en-US" sz="1800" b="0">
                <a:solidFill>
                  <a:srgbClr val="CC00CC"/>
                </a:solidFill>
              </a:rPr>
              <a:t>:</a:t>
            </a:r>
            <a:r>
              <a:rPr lang="en-US" altLang="en-US" sz="1800" b="0"/>
              <a:t> The weight of a unit volume of a substance.</a:t>
            </a:r>
          </a:p>
        </p:txBody>
      </p:sp>
      <p:sp>
        <p:nvSpPr>
          <p:cNvPr id="23564" name="Rectangle 13">
            <a:extLst>
              <a:ext uri="{FF2B5EF4-FFF2-40B4-BE49-F238E27FC236}">
                <a16:creationId xmlns:a16="http://schemas.microsoft.com/office/drawing/2014/main" id="{C691FEDD-C812-AA79-C680-AB395FEB98F7}"/>
              </a:ext>
            </a:extLst>
          </p:cNvPr>
          <p:cNvSpPr>
            <a:spLocks noChangeArrowheads="1"/>
          </p:cNvSpPr>
          <p:nvPr/>
        </p:nvSpPr>
        <p:spPr bwMode="auto">
          <a:xfrm>
            <a:off x="381000" y="19812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a:solidFill>
                  <a:srgbClr val="CC00CC"/>
                </a:solidFill>
              </a:rPr>
              <a:t>Specific volume</a:t>
            </a:r>
          </a:p>
        </p:txBody>
      </p:sp>
      <p:pic>
        <p:nvPicPr>
          <p:cNvPr id="23565" name="Picture 14">
            <a:extLst>
              <a:ext uri="{FF2B5EF4-FFF2-40B4-BE49-F238E27FC236}">
                <a16:creationId xmlns:a16="http://schemas.microsoft.com/office/drawing/2014/main" id="{E67A91C3-83DF-971C-794A-BB27512AFE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4025" y="2743200"/>
            <a:ext cx="30765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a:extLst>
              <a:ext uri="{FF2B5EF4-FFF2-40B4-BE49-F238E27FC236}">
                <a16:creationId xmlns:a16="http://schemas.microsoft.com/office/drawing/2014/main" id="{00D471DF-627C-7E31-8A3F-BEC1A51E7F5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2EBC455F-4B60-470E-9729-E69C79C3B370}" type="slidenum">
              <a:rPr lang="en-US" altLang="en-US" sz="1400" smtClean="0"/>
              <a:pPr>
                <a:spcBef>
                  <a:spcPct val="0"/>
                </a:spcBef>
                <a:spcAft>
                  <a:spcPct val="0"/>
                </a:spcAft>
                <a:buClrTx/>
                <a:buFontTx/>
                <a:buNone/>
              </a:pPr>
              <a:t>8</a:t>
            </a:fld>
            <a:endParaRPr lang="en-US" altLang="en-US" sz="1400"/>
          </a:p>
        </p:txBody>
      </p:sp>
      <p:sp>
        <p:nvSpPr>
          <p:cNvPr id="24578" name="Rectangle 2">
            <a:extLst>
              <a:ext uri="{FF2B5EF4-FFF2-40B4-BE49-F238E27FC236}">
                <a16:creationId xmlns:a16="http://schemas.microsoft.com/office/drawing/2014/main" id="{61D7AC36-0C68-DCC7-C6CB-73FD4BC075EB}"/>
              </a:ext>
            </a:extLst>
          </p:cNvPr>
          <p:cNvSpPr>
            <a:spLocks noChangeArrowheads="1"/>
          </p:cNvSpPr>
          <p:nvPr/>
        </p:nvSpPr>
        <p:spPr bwMode="auto">
          <a:xfrm>
            <a:off x="381000" y="228600"/>
            <a:ext cx="3984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800">
                <a:solidFill>
                  <a:srgbClr val="FF3300"/>
                </a:solidFill>
              </a:rPr>
              <a:t>Density of Ideal Gases</a:t>
            </a:r>
          </a:p>
        </p:txBody>
      </p:sp>
      <p:sp>
        <p:nvSpPr>
          <p:cNvPr id="24579" name="Rectangle 3">
            <a:extLst>
              <a:ext uri="{FF2B5EF4-FFF2-40B4-BE49-F238E27FC236}">
                <a16:creationId xmlns:a16="http://schemas.microsoft.com/office/drawing/2014/main" id="{9A7246ED-D0BE-7DAB-5F20-25BB48837AC1}"/>
              </a:ext>
            </a:extLst>
          </p:cNvPr>
          <p:cNvSpPr>
            <a:spLocks noChangeArrowheads="1"/>
          </p:cNvSpPr>
          <p:nvPr/>
        </p:nvSpPr>
        <p:spPr bwMode="auto">
          <a:xfrm>
            <a:off x="381000" y="762000"/>
            <a:ext cx="7848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10000"/>
              </a:spcBef>
              <a:spcAft>
                <a:spcPct val="10000"/>
              </a:spcAft>
              <a:buClrTx/>
              <a:buFontTx/>
              <a:buNone/>
            </a:pPr>
            <a:r>
              <a:rPr lang="tr-TR" altLang="en-US" sz="2000">
                <a:solidFill>
                  <a:srgbClr val="CC00CC"/>
                </a:solidFill>
              </a:rPr>
              <a:t>E</a:t>
            </a:r>
            <a:r>
              <a:rPr lang="en-US" altLang="en-US" sz="2000">
                <a:solidFill>
                  <a:srgbClr val="CC00CC"/>
                </a:solidFill>
              </a:rPr>
              <a:t>quation of state</a:t>
            </a:r>
            <a:r>
              <a:rPr lang="tr-TR" altLang="en-US" sz="2000">
                <a:solidFill>
                  <a:srgbClr val="CC00CC"/>
                </a:solidFill>
              </a:rPr>
              <a:t>:</a:t>
            </a:r>
            <a:r>
              <a:rPr lang="tr-TR" altLang="en-US" sz="2000"/>
              <a:t> </a:t>
            </a:r>
            <a:r>
              <a:rPr lang="en-US" altLang="en-US" sz="2000"/>
              <a:t> </a:t>
            </a:r>
            <a:r>
              <a:rPr lang="en-US" altLang="en-US" sz="2000" b="0"/>
              <a:t>Any equation that relates the pressure, temperature, and density (or specific</a:t>
            </a:r>
            <a:r>
              <a:rPr lang="tr-TR" altLang="en-US" sz="2000" b="0"/>
              <a:t> </a:t>
            </a:r>
            <a:r>
              <a:rPr lang="en-US" altLang="en-US" sz="2000" b="0"/>
              <a:t>volume) of a substance</a:t>
            </a:r>
            <a:r>
              <a:rPr lang="tr-TR" altLang="en-US" sz="2000" b="0"/>
              <a:t>.</a:t>
            </a:r>
            <a:r>
              <a:rPr lang="en-US" altLang="en-US" sz="2000"/>
              <a:t> </a:t>
            </a:r>
            <a:endParaRPr lang="tr-TR" altLang="en-US" sz="2000"/>
          </a:p>
          <a:p>
            <a:pPr eaLnBrk="1" hangingPunct="1">
              <a:spcBef>
                <a:spcPct val="10000"/>
              </a:spcBef>
              <a:spcAft>
                <a:spcPct val="10000"/>
              </a:spcAft>
              <a:buClrTx/>
              <a:buFontTx/>
              <a:buNone/>
            </a:pPr>
            <a:r>
              <a:rPr lang="tr-TR" altLang="en-US" sz="2000">
                <a:solidFill>
                  <a:srgbClr val="CC00CC"/>
                </a:solidFill>
              </a:rPr>
              <a:t>I</a:t>
            </a:r>
            <a:r>
              <a:rPr lang="en-US" altLang="en-US" sz="2000">
                <a:solidFill>
                  <a:srgbClr val="CC00CC"/>
                </a:solidFill>
              </a:rPr>
              <a:t>deal-gas</a:t>
            </a:r>
            <a:r>
              <a:rPr lang="tr-TR" altLang="en-US" sz="2000">
                <a:solidFill>
                  <a:srgbClr val="CC00CC"/>
                </a:solidFill>
              </a:rPr>
              <a:t> </a:t>
            </a:r>
            <a:r>
              <a:rPr lang="en-US" altLang="en-US" sz="2000">
                <a:solidFill>
                  <a:srgbClr val="CC00CC"/>
                </a:solidFill>
              </a:rPr>
              <a:t>equation of state</a:t>
            </a:r>
            <a:r>
              <a:rPr lang="tr-TR" altLang="en-US" sz="2000">
                <a:solidFill>
                  <a:srgbClr val="CC00CC"/>
                </a:solidFill>
              </a:rPr>
              <a:t>:</a:t>
            </a:r>
            <a:r>
              <a:rPr lang="tr-TR" altLang="en-US" sz="2000"/>
              <a:t> </a:t>
            </a:r>
            <a:r>
              <a:rPr lang="en-US" altLang="en-US" sz="2000"/>
              <a:t> </a:t>
            </a:r>
            <a:r>
              <a:rPr lang="en-US" altLang="en-US" sz="2000" b="0"/>
              <a:t>The simplest and</a:t>
            </a:r>
            <a:r>
              <a:rPr lang="tr-TR" altLang="en-US" sz="2000" b="0"/>
              <a:t> </a:t>
            </a:r>
            <a:r>
              <a:rPr lang="en-US" altLang="en-US" sz="2000" b="0"/>
              <a:t>best-known equation of state for substances in the gas phase</a:t>
            </a:r>
            <a:r>
              <a:rPr lang="tr-TR" altLang="en-US" sz="2000" b="0"/>
              <a:t>.</a:t>
            </a:r>
            <a:endParaRPr lang="en-US" altLang="en-US" sz="2000" b="0"/>
          </a:p>
        </p:txBody>
      </p:sp>
      <p:pic>
        <p:nvPicPr>
          <p:cNvPr id="24580" name="Picture 7">
            <a:extLst>
              <a:ext uri="{FF2B5EF4-FFF2-40B4-BE49-F238E27FC236}">
                <a16:creationId xmlns:a16="http://schemas.microsoft.com/office/drawing/2014/main" id="{E6C524B4-9189-038C-BA76-F252B7F2B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5343525"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8">
            <a:extLst>
              <a:ext uri="{FF2B5EF4-FFF2-40B4-BE49-F238E27FC236}">
                <a16:creationId xmlns:a16="http://schemas.microsoft.com/office/drawing/2014/main" id="{B048450A-E56A-7D33-77EA-E7EFF1D15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19400"/>
            <a:ext cx="21336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9">
            <a:extLst>
              <a:ext uri="{FF2B5EF4-FFF2-40B4-BE49-F238E27FC236}">
                <a16:creationId xmlns:a16="http://schemas.microsoft.com/office/drawing/2014/main" id="{013FEFA1-5953-77D8-6D07-B0CF2EA244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895600"/>
            <a:ext cx="30495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3" name="Rectangle 10">
            <a:extLst>
              <a:ext uri="{FF2B5EF4-FFF2-40B4-BE49-F238E27FC236}">
                <a16:creationId xmlns:a16="http://schemas.microsoft.com/office/drawing/2014/main" id="{C05D0F1B-60F0-7D42-375F-812E0E2435B7}"/>
              </a:ext>
            </a:extLst>
          </p:cNvPr>
          <p:cNvSpPr>
            <a:spLocks noChangeArrowheads="1"/>
          </p:cNvSpPr>
          <p:nvPr/>
        </p:nvSpPr>
        <p:spPr bwMode="auto">
          <a:xfrm>
            <a:off x="404813" y="3429000"/>
            <a:ext cx="3633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i="1"/>
              <a:t>R</a:t>
            </a:r>
            <a:r>
              <a:rPr lang="en-US" altLang="en-US" sz="2000" b="0" i="1" baseline="-25000"/>
              <a:t>u</a:t>
            </a:r>
            <a:r>
              <a:rPr lang="tr-TR" altLang="en-US" sz="2000" b="0"/>
              <a:t>: T</a:t>
            </a:r>
            <a:r>
              <a:rPr lang="en-US" altLang="en-US" sz="2000" b="0"/>
              <a:t>he universal gas constant</a:t>
            </a:r>
          </a:p>
        </p:txBody>
      </p:sp>
      <p:pic>
        <p:nvPicPr>
          <p:cNvPr id="24584" name="Picture 11">
            <a:extLst>
              <a:ext uri="{FF2B5EF4-FFF2-40B4-BE49-F238E27FC236}">
                <a16:creationId xmlns:a16="http://schemas.microsoft.com/office/drawing/2014/main" id="{780A2BC7-A561-98E1-316F-A2081D7C45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86200"/>
            <a:ext cx="43084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5" name="Picture 12">
            <a:extLst>
              <a:ext uri="{FF2B5EF4-FFF2-40B4-BE49-F238E27FC236}">
                <a16:creationId xmlns:a16="http://schemas.microsoft.com/office/drawing/2014/main" id="{6EF4FA73-375F-6056-3B86-F7D9EA3F91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203825"/>
            <a:ext cx="6248400" cy="13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6" name="Rectangle 13">
            <a:extLst>
              <a:ext uri="{FF2B5EF4-FFF2-40B4-BE49-F238E27FC236}">
                <a16:creationId xmlns:a16="http://schemas.microsoft.com/office/drawing/2014/main" id="{D2A5DD58-1ED5-FC10-6EC9-23925CE3E47E}"/>
              </a:ext>
            </a:extLst>
          </p:cNvPr>
          <p:cNvSpPr>
            <a:spLocks noChangeArrowheads="1"/>
          </p:cNvSpPr>
          <p:nvPr/>
        </p:nvSpPr>
        <p:spPr bwMode="auto">
          <a:xfrm>
            <a:off x="533400" y="446405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1800" b="0">
                <a:solidFill>
                  <a:schemeClr val="accent2"/>
                </a:solidFill>
              </a:rPr>
              <a:t>The thermodynamic temperature scale in the SI is the </a:t>
            </a:r>
            <a:r>
              <a:rPr lang="en-US" altLang="en-US" sz="1800">
                <a:solidFill>
                  <a:srgbClr val="CC00CC"/>
                </a:solidFill>
              </a:rPr>
              <a:t>Kelvin scale</a:t>
            </a:r>
            <a:r>
              <a:rPr lang="tr-TR" altLang="en-US" sz="1800">
                <a:solidFill>
                  <a:schemeClr val="accent2"/>
                </a:solidFill>
              </a:rPr>
              <a:t>.</a:t>
            </a:r>
            <a:r>
              <a:rPr lang="en-US" altLang="en-US" sz="1800">
                <a:solidFill>
                  <a:schemeClr val="accent2"/>
                </a:solidFill>
              </a:rPr>
              <a:t> </a:t>
            </a:r>
            <a:endParaRPr lang="tr-TR" altLang="en-US" sz="1800">
              <a:solidFill>
                <a:schemeClr val="accent2"/>
              </a:solidFill>
            </a:endParaRPr>
          </a:p>
          <a:p>
            <a:pPr eaLnBrk="1" hangingPunct="1">
              <a:spcBef>
                <a:spcPct val="0"/>
              </a:spcBef>
              <a:spcAft>
                <a:spcPct val="0"/>
              </a:spcAft>
              <a:buClrTx/>
              <a:buFontTx/>
              <a:buNone/>
            </a:pPr>
            <a:r>
              <a:rPr lang="en-US" altLang="en-US" sz="1800" b="0">
                <a:solidFill>
                  <a:schemeClr val="accent2"/>
                </a:solidFill>
              </a:rPr>
              <a:t>In the English</a:t>
            </a:r>
            <a:r>
              <a:rPr lang="tr-TR" altLang="en-US" sz="1800" b="0">
                <a:solidFill>
                  <a:schemeClr val="accent2"/>
                </a:solidFill>
              </a:rPr>
              <a:t> </a:t>
            </a:r>
            <a:r>
              <a:rPr lang="en-US" altLang="en-US" sz="1800" b="0">
                <a:solidFill>
                  <a:schemeClr val="accent2"/>
                </a:solidFill>
              </a:rPr>
              <a:t>system, it is the </a:t>
            </a:r>
            <a:r>
              <a:rPr lang="en-US" altLang="en-US" sz="1800">
                <a:solidFill>
                  <a:srgbClr val="CC00CC"/>
                </a:solidFill>
              </a:rPr>
              <a:t>Rankine scale</a:t>
            </a:r>
            <a:r>
              <a:rPr lang="tr-TR" altLang="en-US" sz="1800">
                <a:solidFill>
                  <a:schemeClr val="accent2"/>
                </a:solidFill>
              </a:rPr>
              <a:t>.</a:t>
            </a:r>
            <a:endParaRPr lang="en-US" altLang="en-US" sz="1800" b="0">
              <a:solidFill>
                <a:schemeClr val="accent2"/>
              </a:solidFill>
            </a:endParaRP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1">
            <a:extLst>
              <a:ext uri="{FF2B5EF4-FFF2-40B4-BE49-F238E27FC236}">
                <a16:creationId xmlns:a16="http://schemas.microsoft.com/office/drawing/2014/main" id="{59458AAC-1B99-AD94-F355-D3C93D7126B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a:spcBef>
                <a:spcPct val="0"/>
              </a:spcBef>
              <a:spcAft>
                <a:spcPct val="0"/>
              </a:spcAft>
              <a:buClrTx/>
              <a:buFontTx/>
              <a:buNone/>
            </a:pPr>
            <a:fld id="{4F0F427B-F8A8-4A39-B365-4876E4844F22}" type="slidenum">
              <a:rPr lang="en-US" altLang="en-US" sz="1400" smtClean="0"/>
              <a:pPr>
                <a:spcBef>
                  <a:spcPct val="0"/>
                </a:spcBef>
                <a:spcAft>
                  <a:spcPct val="0"/>
                </a:spcAft>
                <a:buClrTx/>
                <a:buFontTx/>
                <a:buNone/>
              </a:pPr>
              <a:t>9</a:t>
            </a:fld>
            <a:endParaRPr lang="en-US" altLang="en-US" sz="1400"/>
          </a:p>
        </p:txBody>
      </p:sp>
      <p:pic>
        <p:nvPicPr>
          <p:cNvPr id="25602" name="Picture 7">
            <a:extLst>
              <a:ext uri="{FF2B5EF4-FFF2-40B4-BE49-F238E27FC236}">
                <a16:creationId xmlns:a16="http://schemas.microsoft.com/office/drawing/2014/main" id="{7DCFB050-797B-DA97-AE2D-B97FBE045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5343525"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8">
            <a:extLst>
              <a:ext uri="{FF2B5EF4-FFF2-40B4-BE49-F238E27FC236}">
                <a16:creationId xmlns:a16="http://schemas.microsoft.com/office/drawing/2014/main" id="{AC1AB033-C3FD-9058-4CAF-7BCE4616B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19400"/>
            <a:ext cx="21336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9">
            <a:extLst>
              <a:ext uri="{FF2B5EF4-FFF2-40B4-BE49-F238E27FC236}">
                <a16:creationId xmlns:a16="http://schemas.microsoft.com/office/drawing/2014/main" id="{F9F8DBED-D714-2A24-61C1-7BD29168B6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25838"/>
            <a:ext cx="30495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Rectangle 10">
            <a:extLst>
              <a:ext uri="{FF2B5EF4-FFF2-40B4-BE49-F238E27FC236}">
                <a16:creationId xmlns:a16="http://schemas.microsoft.com/office/drawing/2014/main" id="{02A54BE4-4F4C-0F56-66D3-D9C66F39E826}"/>
              </a:ext>
            </a:extLst>
          </p:cNvPr>
          <p:cNvSpPr>
            <a:spLocks noChangeArrowheads="1"/>
          </p:cNvSpPr>
          <p:nvPr/>
        </p:nvSpPr>
        <p:spPr bwMode="auto">
          <a:xfrm>
            <a:off x="3962400" y="3429000"/>
            <a:ext cx="2590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en-US" altLang="en-US" sz="2000" b="0" i="1"/>
              <a:t>R</a:t>
            </a:r>
            <a:r>
              <a:rPr lang="en-US" altLang="en-US" sz="2000" b="0" i="1" baseline="-25000"/>
              <a:t>u</a:t>
            </a:r>
            <a:r>
              <a:rPr lang="tr-TR" altLang="en-US" sz="2000" b="0"/>
              <a:t>: T</a:t>
            </a:r>
            <a:r>
              <a:rPr lang="en-US" altLang="en-US" sz="2000" b="0"/>
              <a:t>he universal gas constant</a:t>
            </a:r>
          </a:p>
        </p:txBody>
      </p:sp>
      <p:sp>
        <p:nvSpPr>
          <p:cNvPr id="25606" name="TextBox 7">
            <a:extLst>
              <a:ext uri="{FF2B5EF4-FFF2-40B4-BE49-F238E27FC236}">
                <a16:creationId xmlns:a16="http://schemas.microsoft.com/office/drawing/2014/main" id="{3E6725DB-EA50-F8AC-3115-44697E084820}"/>
              </a:ext>
            </a:extLst>
          </p:cNvPr>
          <p:cNvSpPr txBox="1">
            <a:spLocks noChangeArrowheads="1"/>
          </p:cNvSpPr>
          <p:nvPr/>
        </p:nvSpPr>
        <p:spPr bwMode="auto">
          <a:xfrm>
            <a:off x="304800" y="711200"/>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FF0000"/>
              </a:buClr>
              <a:buChar char="•"/>
              <a:defRPr sz="3200">
                <a:solidFill>
                  <a:schemeClr val="tx1"/>
                </a:solidFill>
                <a:latin typeface="Arial" panose="020B0604020202020204" pitchFamily="34" charset="0"/>
              </a:defRPr>
            </a:lvl1pPr>
            <a:lvl2pPr marL="742950" indent="-285750">
              <a:spcBef>
                <a:spcPct val="20000"/>
              </a:spcBef>
              <a:spcAft>
                <a:spcPct val="20000"/>
              </a:spcAft>
              <a:buClr>
                <a:srgbClr val="FF0000"/>
              </a:buClr>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spcAft>
                <a:spcPct val="20000"/>
              </a:spcAft>
              <a:buChar char="•"/>
              <a:defRPr sz="2400">
                <a:solidFill>
                  <a:schemeClr val="tx1"/>
                </a:solidFill>
                <a:latin typeface="Arial" panose="020B0604020202020204" pitchFamily="34" charset="0"/>
              </a:defRPr>
            </a:lvl3pPr>
            <a:lvl4pPr marL="1600200" indent="-228600">
              <a:spcBef>
                <a:spcPct val="20000"/>
              </a:spcBef>
              <a:spcAft>
                <a:spcPct val="20000"/>
              </a:spcAft>
              <a:buChar char="–"/>
              <a:defRPr sz="2000">
                <a:solidFill>
                  <a:schemeClr val="tx1"/>
                </a:solidFill>
                <a:latin typeface="Arial" panose="020B0604020202020204" pitchFamily="34" charset="0"/>
              </a:defRPr>
            </a:lvl4pPr>
            <a:lvl5pPr marL="2057400" indent="-228600">
              <a:spcBef>
                <a:spcPct val="20000"/>
              </a:spcBef>
              <a:spcAft>
                <a:spcPct val="2000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2000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2000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2000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20000"/>
              </a:spcAft>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r>
              <a:rPr lang="tr-TR" altLang="en-US" sz="2400">
                <a:solidFill>
                  <a:srgbClr val="CC00CC"/>
                </a:solidFill>
              </a:rPr>
              <a:t>I</a:t>
            </a:r>
            <a:r>
              <a:rPr lang="en-US" altLang="en-US" sz="2400">
                <a:solidFill>
                  <a:srgbClr val="CC00CC"/>
                </a:solidFill>
              </a:rPr>
              <a:t>deal-gas</a:t>
            </a:r>
            <a:r>
              <a:rPr lang="tr-TR" altLang="en-US" sz="2400">
                <a:solidFill>
                  <a:srgbClr val="CC00CC"/>
                </a:solidFill>
              </a:rPr>
              <a:t> </a:t>
            </a:r>
            <a:r>
              <a:rPr lang="en-US" altLang="en-US" sz="2400">
                <a:solidFill>
                  <a:srgbClr val="CC00CC"/>
                </a:solidFill>
              </a:rPr>
              <a:t>equation of state</a:t>
            </a:r>
            <a:r>
              <a:rPr lang="tr-TR" altLang="en-US" sz="2400">
                <a:solidFill>
                  <a:srgbClr val="CC00CC"/>
                </a:solidFill>
              </a:rPr>
              <a:t>:</a:t>
            </a:r>
            <a:r>
              <a:rPr lang="tr-TR" altLang="en-US" sz="2400"/>
              <a:t> </a:t>
            </a:r>
            <a:r>
              <a:rPr lang="en-US" altLang="en-US" sz="2400"/>
              <a:t> </a:t>
            </a:r>
            <a:r>
              <a:rPr lang="en-US" altLang="en-US" sz="2400" b="0"/>
              <a:t>The simplest and</a:t>
            </a:r>
            <a:r>
              <a:rPr lang="tr-TR" altLang="en-US" sz="2400" b="0"/>
              <a:t> </a:t>
            </a:r>
            <a:r>
              <a:rPr lang="en-US" altLang="en-US" sz="2400" b="0"/>
              <a:t>best-known equation of state for substances in the gas phase.  We assume air to be an ideal gas.</a:t>
            </a:r>
            <a:endParaRPr lang="en-US" altLang="en-US" sz="2400"/>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CDF5CF86D40A47B159E22F2D212CEF" ma:contentTypeVersion="14" ma:contentTypeDescription="Create a new document." ma:contentTypeScope="" ma:versionID="abc208189021d9ab495a2cd1165c0fa8">
  <xsd:schema xmlns:xsd="http://www.w3.org/2001/XMLSchema" xmlns:xs="http://www.w3.org/2001/XMLSchema" xmlns:p="http://schemas.microsoft.com/office/2006/metadata/properties" xmlns:ns2="a114a8ca-ceee-4bfc-98b0-e03e678e090b" xmlns:ns3="51062801-25db-4037-acf2-f781c3a15ca0" targetNamespace="http://schemas.microsoft.com/office/2006/metadata/properties" ma:root="true" ma:fieldsID="00985f93fc97ed6cb413e02f7408c11b" ns2:_="" ns3:_="">
    <xsd:import namespace="a114a8ca-ceee-4bfc-98b0-e03e678e090b"/>
    <xsd:import namespace="51062801-25db-4037-acf2-f781c3a15c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14a8ca-ceee-4bfc-98b0-e03e678e09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cae7c1a-4f97-439c-9504-d4cac66d95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062801-25db-4037-acf2-f781c3a15ca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eb94f7-d142-484c-8daa-659128507221}" ma:internalName="TaxCatchAll" ma:showField="CatchAllData" ma:web="51062801-25db-4037-acf2-f781c3a15ca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42F2017A-9A7C-4753-AC30-B15EA59141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14a8ca-ceee-4bfc-98b0-e03e678e090b"/>
    <ds:schemaRef ds:uri="51062801-25db-4037-acf2-f781c3a15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A39B02-16E4-4D1C-BFDF-FFB0AC32A559}">
  <ds:schemaRefs>
    <ds:schemaRef ds:uri="http://schemas.microsoft.com/sharepoint/v3/contenttype/forms"/>
  </ds:schemaRefs>
</ds:datastoreItem>
</file>

<file path=customXml/itemProps3.xml><?xml version="1.0" encoding="utf-8"?>
<ds:datastoreItem xmlns:ds="http://schemas.openxmlformats.org/officeDocument/2006/customXml" ds:itemID="{926F1F0F-4721-42A8-9136-D74AF887C80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2166</TotalTime>
  <Words>3487</Words>
  <Application>Microsoft Office PowerPoint</Application>
  <PresentationFormat>On-screen Show (4:3)</PresentationFormat>
  <Paragraphs>323</Paragraphs>
  <Slides>60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Wingdings</vt:lpstr>
      <vt:lpstr>Times New Roman</vt:lpstr>
      <vt:lpstr>Symbol</vt:lpstr>
      <vt:lpstr>Default Design</vt:lpstr>
      <vt:lpstr>Chapter 2 PROPERTIES OF FLUIDS</vt:lpstr>
      <vt:lpstr>PowerPoint Presentation</vt:lpstr>
      <vt:lpstr>PowerPoint Presentation</vt:lpstr>
      <vt:lpstr>PowerPoint Presentation</vt:lpstr>
      <vt:lpstr>Continuum</vt:lpstr>
      <vt:lpstr>PowerPoint Presentation</vt:lpstr>
      <vt:lpstr>2–2 ■ DENSITY AND SPECIFIC GRAVITY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2–4 ■ ENERGY AND SPECIFIC HEATS</vt:lpstr>
      <vt:lpstr>PowerPoint Presentation</vt:lpstr>
      <vt:lpstr>PowerPoint Presentation</vt:lpstr>
      <vt:lpstr>Specific Heats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SUMMARY OF IMPORTANT POINTS</vt:lpstr>
      <vt:lpstr> VAPOR PRESSURE</vt:lpstr>
      <vt:lpstr>PowerPoint Presentation</vt:lpstr>
      <vt:lpstr>PowerPoint Presentation</vt:lpstr>
      <vt:lpstr>Coeficient of compressibility.</vt:lpstr>
      <vt:lpstr>Coefficient of volume expansion</vt:lpstr>
      <vt:lpstr>Speed of Sound and Mach Number </vt:lpstr>
      <vt:lpstr>PowerPoint Presentation</vt:lpstr>
      <vt:lpstr>PowerPoint Presentation</vt:lpstr>
    </vt:vector>
  </TitlesOfParts>
  <Company>DC-UOIT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AND BASIC CONCEPTS</dc:title>
  <dc:creator>WinXP Tablet</dc:creator>
  <cp:lastModifiedBy>MOHD AZAN BIN MOHAMMED SAPARDI</cp:lastModifiedBy>
  <cp:revision>413</cp:revision>
  <dcterms:created xsi:type="dcterms:W3CDTF">2007-03-22T19:44:56Z</dcterms:created>
  <dcterms:modified xsi:type="dcterms:W3CDTF">2025-10-13T01:58:48Z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lpwstr/>
  </property>
  <property fmtid="{D5CDD505-2E9C-101B-9397-08002B2CF9AE}" pid="3" name="display_urn:schemas-microsoft-com:office:office#Editor">
    <vt:lpwstr>WAQAR ASRAR</vt:lpwstr>
  </property>
  <property fmtid="{D5CDD505-2E9C-101B-9397-08002B2CF9AE}" pid="4" name="Order">
    <vt:lpwstr>7722100.00000000</vt:lpwstr>
  </property>
  <property fmtid="{D5CDD505-2E9C-101B-9397-08002B2CF9AE}" pid="5" name="xd_ProgID">
    <vt:lpwstr/>
  </property>
  <property fmtid="{D5CDD505-2E9C-101B-9397-08002B2CF9AE}" pid="6" name="SharedWithUsers">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display_urn:schemas-microsoft-com:office:office#Author">
    <vt:lpwstr>WAQAR ASRAR</vt:lpwstr>
  </property>
  <property fmtid="{D5CDD505-2E9C-101B-9397-08002B2CF9AE}" pid="11" name="ContentTypeId">
    <vt:lpwstr>0x01010042CDBFEEEEB76C4C89E18C9515B0C366</vt:lpwstr>
  </property>
  <property fmtid="{D5CDD505-2E9C-101B-9397-08002B2CF9AE}" pid="12" name="TriggerFlowInfo">
    <vt:lpwstr/>
  </property>
  <property fmtid="{D5CDD505-2E9C-101B-9397-08002B2CF9AE}" pid="13" name="_SourceUrl">
    <vt:lpwstr/>
  </property>
  <property fmtid="{D5CDD505-2E9C-101B-9397-08002B2CF9AE}" pid="14" name="_SharedFileIndex">
    <vt:lpwstr/>
  </property>
  <property fmtid="{D5CDD505-2E9C-101B-9397-08002B2CF9AE}" pid="15" name="MediaLengthInSeconds">
    <vt:lpwstr/>
  </property>
  <property fmtid="{D5CDD505-2E9C-101B-9397-08002B2CF9AE}" pid="16" name="TaxCatchAll">
    <vt:lpwstr/>
  </property>
  <property fmtid="{D5CDD505-2E9C-101B-9397-08002B2CF9AE}" pid="17" name="MediaServiceImageTags">
    <vt:lpwstr/>
  </property>
  <property fmtid="{D5CDD505-2E9C-101B-9397-08002B2CF9AE}" pid="18" name="lcf76f155ced4ddcb4097134ff3c332f">
    <vt:lpwstr/>
  </property>
</Properties>
</file>