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7" r:id="rId14"/>
    <p:sldId id="319" r:id="rId15"/>
    <p:sldId id="320" r:id="rId16"/>
    <p:sldId id="321" r:id="rId17"/>
    <p:sldId id="322" r:id="rId18"/>
    <p:sldId id="323" r:id="rId19"/>
    <p:sldId id="324" r:id="rId20"/>
    <p:sldId id="325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9249" autoAdjust="0"/>
  </p:normalViewPr>
  <p:slideViewPr>
    <p:cSldViewPr snapToGrid="0" snapToObjects="1">
      <p:cViewPr varScale="1">
        <p:scale>
          <a:sx n="76" d="100"/>
          <a:sy n="76" d="100"/>
        </p:scale>
        <p:origin x="1032" y="96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91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0056A-0FCB-112E-B86D-138951C5E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47F10-B935-6946-B95C-A0469DEF1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54EE54-9AC7-0AA3-C1D0-02357DCC4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415A9-78B7-105F-CCD6-EAF299748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Text 1"/>
          <p:cNvSpPr/>
          <p:nvPr/>
        </p:nvSpPr>
        <p:spPr>
          <a:xfrm>
            <a:off x="731520" y="91440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DEWAN BANDARAYA KUALA LUMPUR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141732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kern="0" spc="2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MODUL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31520" y="1965960"/>
            <a:ext cx="10698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Sistem Lif &amp; Eskalator</a:t>
            </a:r>
            <a:endParaRPr lang="en-US" sz="5000" dirty="0"/>
          </a:p>
        </p:txBody>
      </p:sp>
      <p:sp>
        <p:nvSpPr>
          <p:cNvPr id="6" name="Text 4"/>
          <p:cNvSpPr/>
          <p:nvPr/>
        </p:nvSpPr>
        <p:spPr>
          <a:xfrm>
            <a:off x="731520" y="2971800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Sintesis Empat Bahagian — Perundangan, Rekabentuk, Tenaga &amp; Penyelenggaraan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731520" y="4114800"/>
            <a:ext cx="3291840" cy="1005840"/>
          </a:xfrm>
          <a:prstGeom prst="roundRect">
            <a:avLst>
              <a:gd name="adj" fmla="val 7273"/>
            </a:avLst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" y="4297680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DURASI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1005840" y="4590288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Jam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4251960" y="4114800"/>
            <a:ext cx="3291840" cy="1005840"/>
          </a:xfrm>
          <a:prstGeom prst="roundRect">
            <a:avLst>
              <a:gd name="adj" fmla="val 7273"/>
            </a:avLst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4526280" y="4297680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SKOP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526280" y="4590288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Bahagian · 1 Gambaran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7772400" y="4114800"/>
            <a:ext cx="3291840" cy="1005840"/>
          </a:xfrm>
          <a:prstGeom prst="roundRect">
            <a:avLst>
              <a:gd name="adj" fmla="val 7273"/>
            </a:avLst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8046720" y="4297680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PERINGKAT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8046720" y="4590288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Sintesis &amp; Integrasi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731520" y="594360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Dikemaskini mengikut rangka kerja perundangan selepas 1 Jun 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8353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B2 · PEMILIHAN SISTEM IKUT BANGUNAN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Padankan jenis lif dengan corak trafik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66928" y="1691640"/>
            <a:ext cx="11064240" cy="5029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731520" y="169164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JENIS SISTEM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840480" y="169164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SESUAI UNTUK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949440" y="169164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CIRI UTAMA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566928" y="2194560"/>
            <a:ext cx="11064240" cy="77724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731520" y="2194560"/>
            <a:ext cx="3017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Hydraulic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840480" y="2194560"/>
            <a:ext cx="3017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2–6 tingkat (rendah)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949440" y="2194560"/>
            <a:ext cx="45720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Tolak dari bawah; murah &amp; mudah pasang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566928" y="2971800"/>
            <a:ext cx="11064240" cy="777240"/>
          </a:xfrm>
          <a:prstGeom prst="rect">
            <a:avLst/>
          </a:prstGeom>
          <a:solidFill>
            <a:srgbClr val="ECEFF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731520" y="2971800"/>
            <a:ext cx="3017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Traction Geared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840480" y="2971800"/>
            <a:ext cx="3017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Sederhana tinggi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949440" y="2971800"/>
            <a:ext cx="45720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Kos awal rendah; ada gearbox (servis lebih)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566928" y="3749040"/>
            <a:ext cx="11064240" cy="77724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3017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Gearless PMSM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3840480" y="3749040"/>
            <a:ext cx="3017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Tinggi (20+ tingkat)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949440" y="3749040"/>
            <a:ext cx="45720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Cekap, senyap, boleh REGEN; mahal awal, jimat operasi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566928" y="4937760"/>
            <a:ext cx="356616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777240" y="50749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UP-PEAK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777240" y="5376672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Pejabat — semua naik pagi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4315968" y="4937760"/>
            <a:ext cx="356616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Text 22"/>
          <p:cNvSpPr/>
          <p:nvPr/>
        </p:nvSpPr>
        <p:spPr>
          <a:xfrm>
            <a:off x="4526280" y="50749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TWO-WAY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4526280" y="5376672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Kediaman — naik-turun seimbang</a:t>
            </a:r>
            <a:endParaRPr lang="en-US" sz="1250" dirty="0"/>
          </a:p>
        </p:txBody>
      </p:sp>
      <p:sp>
        <p:nvSpPr>
          <p:cNvPr id="26" name="Shape 24"/>
          <p:cNvSpPr/>
          <p:nvPr/>
        </p:nvSpPr>
        <p:spPr>
          <a:xfrm>
            <a:off x="8065008" y="4937760"/>
            <a:ext cx="356616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7" name="Text 25"/>
          <p:cNvSpPr/>
          <p:nvPr/>
        </p:nvSpPr>
        <p:spPr>
          <a:xfrm>
            <a:off x="8275320" y="50749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MIXED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8275320" y="5376672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Hospital/komersial — reliability utama</a:t>
            </a:r>
            <a:endParaRPr lang="en-US" sz="1250" dirty="0"/>
          </a:p>
        </p:txBody>
      </p:sp>
      <p:sp>
        <p:nvSpPr>
          <p:cNvPr id="29" name="Text 27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85653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822960" y="2286000"/>
            <a:ext cx="1554480" cy="1554480"/>
          </a:xfrm>
          <a:prstGeom prst="ellipse">
            <a:avLst/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" y="2670048"/>
            <a:ext cx="786384" cy="7863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3200" y="22402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3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BAHAGIAN 3 · RUMUSAN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2743200" y="2651760"/>
            <a:ext cx="8686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Tenaga &amp; Kos Operasi</a:t>
            </a:r>
            <a:endParaRPr lang="en-US" sz="4000" dirty="0"/>
          </a:p>
        </p:txBody>
      </p:sp>
      <p:sp>
        <p:nvSpPr>
          <p:cNvPr id="7" name="Text 4"/>
          <p:cNvSpPr/>
          <p:nvPr/>
        </p:nvSpPr>
        <p:spPr>
          <a:xfrm>
            <a:off x="2743200" y="361188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Ukur kecekapan, pasang teknologi hijau, buktikan dengan payback.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1617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B3 · UKUR DAHULU — ISO 25745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Dua jenis tenaga, satu gred A–G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66928" y="1645920"/>
            <a:ext cx="5440680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822960" y="1828800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RUNNING ENERGY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822960" y="2148840"/>
            <a:ext cx="4937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Tenaga masa bergerak — motor, angkat beban, pecut. Bergantung trafik &amp; kecekapan pemacu.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199632" y="1645920"/>
            <a:ext cx="5440680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6446520" y="1828800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STANDBY ENERGY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446520" y="2148840"/>
            <a:ext cx="4937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Tenaga masa melahu — lampu, kawalan; 24/7. Untuk lif bomba/kediaman malam = hampir KESELURUHAN bil.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66928" y="33375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GRED KECEKAPAN — macam label perkakas rumah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66928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2E7D5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566928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endParaRPr lang="en-US" sz="3000" dirty="0"/>
          </a:p>
        </p:txBody>
      </p:sp>
      <p:sp>
        <p:nvSpPr>
          <p:cNvPr id="13" name="Shape 11"/>
          <p:cNvSpPr/>
          <p:nvPr/>
        </p:nvSpPr>
        <p:spPr>
          <a:xfrm>
            <a:off x="2148840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5FA05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2148840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endParaRPr lang="en-US" sz="3000" dirty="0"/>
          </a:p>
        </p:txBody>
      </p:sp>
      <p:sp>
        <p:nvSpPr>
          <p:cNvPr id="15" name="Shape 13"/>
          <p:cNvSpPr/>
          <p:nvPr/>
        </p:nvSpPr>
        <p:spPr>
          <a:xfrm>
            <a:off x="3730752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9FB84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3730752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endParaRPr lang="en-US" sz="3000" dirty="0"/>
          </a:p>
        </p:txBody>
      </p:sp>
      <p:sp>
        <p:nvSpPr>
          <p:cNvPr id="17" name="Shape 15"/>
          <p:cNvSpPr/>
          <p:nvPr/>
        </p:nvSpPr>
        <p:spPr>
          <a:xfrm>
            <a:off x="5312664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E8C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5312664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endParaRPr lang="en-US" sz="3000" dirty="0"/>
          </a:p>
        </p:txBody>
      </p:sp>
      <p:sp>
        <p:nvSpPr>
          <p:cNvPr id="19" name="Shape 17"/>
          <p:cNvSpPr/>
          <p:nvPr/>
        </p:nvSpPr>
        <p:spPr>
          <a:xfrm>
            <a:off x="6894576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E0953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6894576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endParaRPr lang="en-US" sz="3000" dirty="0"/>
          </a:p>
        </p:txBody>
      </p:sp>
      <p:sp>
        <p:nvSpPr>
          <p:cNvPr id="21" name="Shape 19"/>
          <p:cNvSpPr/>
          <p:nvPr/>
        </p:nvSpPr>
        <p:spPr>
          <a:xfrm>
            <a:off x="8476488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D268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2" name="Text 20"/>
          <p:cNvSpPr/>
          <p:nvPr/>
        </p:nvSpPr>
        <p:spPr>
          <a:xfrm>
            <a:off x="8476488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endParaRPr lang="en-US" sz="3000" dirty="0"/>
          </a:p>
        </p:txBody>
      </p:sp>
      <p:sp>
        <p:nvSpPr>
          <p:cNvPr id="23" name="Shape 21"/>
          <p:cNvSpPr/>
          <p:nvPr/>
        </p:nvSpPr>
        <p:spPr>
          <a:xfrm>
            <a:off x="10058400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B23A48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4" name="Text 22"/>
          <p:cNvSpPr/>
          <p:nvPr/>
        </p:nvSpPr>
        <p:spPr>
          <a:xfrm>
            <a:off x="10058400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endParaRPr lang="en-US" sz="3000" dirty="0"/>
          </a:p>
        </p:txBody>
      </p:sp>
      <p:sp>
        <p:nvSpPr>
          <p:cNvPr id="25" name="Text 23"/>
          <p:cNvSpPr/>
          <p:nvPr/>
        </p:nvSpPr>
        <p:spPr>
          <a:xfrm>
            <a:off x="566928" y="470916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2E7D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◄ PALING EFISIEN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8138160" y="4709160"/>
            <a:ext cx="350215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kern="0" spc="100" dirty="0">
                <a:solidFill>
                  <a:srgbClr val="B23A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PALING BOROS ►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566928" y="5166360"/>
            <a:ext cx="11064240" cy="914400"/>
          </a:xfrm>
          <a:prstGeom prst="roundRect">
            <a:avLst>
              <a:gd name="adj" fmla="val 8000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8" name="Text 26"/>
          <p:cNvSpPr/>
          <p:nvPr/>
        </p:nvSpPr>
        <p:spPr>
          <a:xfrm>
            <a:off x="868680" y="539496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Kitaran: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Audit (dapat gred) → lif gred E–F justifikasi naik taraf → retrofit → ukur semula (bukti lonjakan, cth F→B). </a:t>
            </a:r>
            <a:r>
              <a:rPr lang="en-US" sz="1400" b="1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Data, bukan andaian.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3</a:t>
            </a:r>
            <a:endParaRPr lang="en-US" sz="900" dirty="0"/>
          </a:p>
        </p:txBody>
      </p:sp>
      <p:pic>
        <p:nvPicPr>
          <p:cNvPr id="31" name="Picture 30" descr="High-Efficiency Elevators: Smart Technology &amp; Energy Savings - California  Energy Design Assistance (CEDA)">
            <a:extLst>
              <a:ext uri="{FF2B5EF4-FFF2-40B4-BE49-F238E27FC236}">
                <a16:creationId xmlns:a16="http://schemas.microsoft.com/office/drawing/2014/main" id="{6DD5C6DF-1403-A47B-187A-9B1403634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7" y="7092950"/>
            <a:ext cx="54959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38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28132-2CCA-235D-6F82-C313702FF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864A62A-3DA1-27A7-CB11-2BFAD0BDB0C1}"/>
              </a:ext>
            </a:extLst>
          </p:cNvPr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B3 · UKUR DAHULU — ISO 25745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51FC9E1-A804-11BF-C1A6-05743E37C2BE}"/>
              </a:ext>
            </a:extLst>
          </p:cNvPr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Dua jenis tenaga, satu gred A–G</a:t>
            </a:r>
            <a:endParaRPr lang="en-US" sz="28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5AF0280-98C5-DD74-3C3C-281C6F5B41FB}"/>
              </a:ext>
            </a:extLst>
          </p:cNvPr>
          <p:cNvSpPr/>
          <p:nvPr/>
        </p:nvSpPr>
        <p:spPr>
          <a:xfrm>
            <a:off x="566928" y="1645920"/>
            <a:ext cx="5440680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882DAEC-5927-0B4E-E80B-00D1490A09EA}"/>
              </a:ext>
            </a:extLst>
          </p:cNvPr>
          <p:cNvSpPr/>
          <p:nvPr/>
        </p:nvSpPr>
        <p:spPr>
          <a:xfrm>
            <a:off x="822960" y="1828800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RUNNING ENERGY</a:t>
            </a:r>
            <a:endParaRPr lang="en-US" sz="13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CBFE247-52B6-C1FC-64C6-664BEF8A89AA}"/>
              </a:ext>
            </a:extLst>
          </p:cNvPr>
          <p:cNvSpPr/>
          <p:nvPr/>
        </p:nvSpPr>
        <p:spPr>
          <a:xfrm>
            <a:off x="822960" y="2148840"/>
            <a:ext cx="4937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Tenaga masa bergerak — motor, angkat beban, pecut. Bergantung trafik &amp; kecekapan pemacu.</a:t>
            </a:r>
            <a:endParaRPr lang="en-US" sz="13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E0F44F7-291C-F9DD-A51A-0E11E030F4F0}"/>
              </a:ext>
            </a:extLst>
          </p:cNvPr>
          <p:cNvSpPr/>
          <p:nvPr/>
        </p:nvSpPr>
        <p:spPr>
          <a:xfrm>
            <a:off x="6199632" y="1645920"/>
            <a:ext cx="5440680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23CEF1EB-054F-0754-93B9-2760D5167E2D}"/>
              </a:ext>
            </a:extLst>
          </p:cNvPr>
          <p:cNvSpPr/>
          <p:nvPr/>
        </p:nvSpPr>
        <p:spPr>
          <a:xfrm>
            <a:off x="6446520" y="1828800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STANDBY ENERGY</a:t>
            </a:r>
            <a:endParaRPr lang="en-US" sz="13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8AC90062-93B3-C695-B22D-4C97DE4F7A7D}"/>
              </a:ext>
            </a:extLst>
          </p:cNvPr>
          <p:cNvSpPr/>
          <p:nvPr/>
        </p:nvSpPr>
        <p:spPr>
          <a:xfrm>
            <a:off x="6446520" y="2148840"/>
            <a:ext cx="4937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Tenaga masa melahu — lampu, kawalan; 24/7. Untuk lif bomba/kediaman malam = hampir KESELURUHAN bil.</a:t>
            </a:r>
            <a:endParaRPr lang="en-US" sz="13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63571212-99EE-4BFD-C90E-6EB5D5BA8DB1}"/>
              </a:ext>
            </a:extLst>
          </p:cNvPr>
          <p:cNvSpPr/>
          <p:nvPr/>
        </p:nvSpPr>
        <p:spPr>
          <a:xfrm>
            <a:off x="566928" y="33375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GRED KECEKAPAN — macam label perkakas rumah</a:t>
            </a:r>
            <a:endParaRPr lang="en-US" sz="130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42A365EB-C5D2-0699-DB92-DF08AFEA3F9F}"/>
              </a:ext>
            </a:extLst>
          </p:cNvPr>
          <p:cNvSpPr/>
          <p:nvPr/>
        </p:nvSpPr>
        <p:spPr>
          <a:xfrm>
            <a:off x="-5235006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2E7D5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37C4C498-0464-8E6B-F8B9-BEFF97E38B7C}"/>
              </a:ext>
            </a:extLst>
          </p:cNvPr>
          <p:cNvSpPr/>
          <p:nvPr/>
        </p:nvSpPr>
        <p:spPr>
          <a:xfrm>
            <a:off x="-5235006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endParaRPr lang="en-US" sz="3000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4E796C03-DAC8-C18D-4B39-D5C5EC1E6290}"/>
              </a:ext>
            </a:extLst>
          </p:cNvPr>
          <p:cNvSpPr/>
          <p:nvPr/>
        </p:nvSpPr>
        <p:spPr>
          <a:xfrm>
            <a:off x="-3653094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5FA05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5E0C8870-1F11-2269-CA44-3ACC9239F4BA}"/>
              </a:ext>
            </a:extLst>
          </p:cNvPr>
          <p:cNvSpPr/>
          <p:nvPr/>
        </p:nvSpPr>
        <p:spPr>
          <a:xfrm>
            <a:off x="-3653094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endParaRPr lang="en-US" sz="3000" dirty="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709C89A0-91D2-5073-C483-D14F48A105DA}"/>
              </a:ext>
            </a:extLst>
          </p:cNvPr>
          <p:cNvSpPr/>
          <p:nvPr/>
        </p:nvSpPr>
        <p:spPr>
          <a:xfrm>
            <a:off x="-2071182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9FB84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14FB0D2D-74B2-AA01-136C-F7D4E0418A43}"/>
              </a:ext>
            </a:extLst>
          </p:cNvPr>
          <p:cNvSpPr/>
          <p:nvPr/>
        </p:nvSpPr>
        <p:spPr>
          <a:xfrm>
            <a:off x="-2071182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endParaRPr lang="en-US" sz="3000" dirty="0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F6E3DA98-CBAD-CED1-DD59-D5D448998F74}"/>
              </a:ext>
            </a:extLst>
          </p:cNvPr>
          <p:cNvSpPr/>
          <p:nvPr/>
        </p:nvSpPr>
        <p:spPr>
          <a:xfrm>
            <a:off x="5312664" y="7818768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E8C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7F0405D6-5898-B405-EF64-1A14E435044A}"/>
              </a:ext>
            </a:extLst>
          </p:cNvPr>
          <p:cNvSpPr/>
          <p:nvPr/>
        </p:nvSpPr>
        <p:spPr>
          <a:xfrm>
            <a:off x="5312664" y="7818768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endParaRPr lang="en-US" sz="3000" dirty="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79394008-D13D-7F6A-C15C-255767F91E78}"/>
              </a:ext>
            </a:extLst>
          </p:cNvPr>
          <p:cNvSpPr/>
          <p:nvPr/>
        </p:nvSpPr>
        <p:spPr>
          <a:xfrm>
            <a:off x="12638561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E0953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F150D30D-6F9E-D738-6158-08518D3DDAAA}"/>
              </a:ext>
            </a:extLst>
          </p:cNvPr>
          <p:cNvSpPr/>
          <p:nvPr/>
        </p:nvSpPr>
        <p:spPr>
          <a:xfrm>
            <a:off x="12638561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endParaRPr lang="en-US" sz="3000" dirty="0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8FF4327C-09FC-FB0B-7508-715AB929BCB6}"/>
              </a:ext>
            </a:extLst>
          </p:cNvPr>
          <p:cNvSpPr/>
          <p:nvPr/>
        </p:nvSpPr>
        <p:spPr>
          <a:xfrm>
            <a:off x="14220473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D268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33736DFA-D427-B813-0BDE-2F3167D209FB}"/>
              </a:ext>
            </a:extLst>
          </p:cNvPr>
          <p:cNvSpPr/>
          <p:nvPr/>
        </p:nvSpPr>
        <p:spPr>
          <a:xfrm>
            <a:off x="14220473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endParaRPr lang="en-US" sz="3000" dirty="0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CB0916C1-530E-541C-9E4F-7F8BE1451713}"/>
              </a:ext>
            </a:extLst>
          </p:cNvPr>
          <p:cNvSpPr/>
          <p:nvPr/>
        </p:nvSpPr>
        <p:spPr>
          <a:xfrm>
            <a:off x="15802385" y="3749040"/>
            <a:ext cx="1517904" cy="868680"/>
          </a:xfrm>
          <a:prstGeom prst="roundRect">
            <a:avLst>
              <a:gd name="adj" fmla="val 6316"/>
            </a:avLst>
          </a:prstGeom>
          <a:solidFill>
            <a:srgbClr val="B23A48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A9148406-193C-480E-551C-EB3F544FFE0E}"/>
              </a:ext>
            </a:extLst>
          </p:cNvPr>
          <p:cNvSpPr/>
          <p:nvPr/>
        </p:nvSpPr>
        <p:spPr>
          <a:xfrm>
            <a:off x="15802385" y="3749040"/>
            <a:ext cx="15179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endParaRPr lang="en-US" sz="300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3D15918A-3F11-54D1-B14D-B5888FECC4FC}"/>
              </a:ext>
            </a:extLst>
          </p:cNvPr>
          <p:cNvSpPr/>
          <p:nvPr/>
        </p:nvSpPr>
        <p:spPr>
          <a:xfrm>
            <a:off x="-5235006" y="470916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2E7D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◄ PALING EFISIEN</a:t>
            </a:r>
            <a:endParaRPr lang="en-US" sz="1100" dirty="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F151DD96-3ED6-B2C3-8EB3-66EF2704329B}"/>
              </a:ext>
            </a:extLst>
          </p:cNvPr>
          <p:cNvSpPr/>
          <p:nvPr/>
        </p:nvSpPr>
        <p:spPr>
          <a:xfrm>
            <a:off x="13882145" y="4709160"/>
            <a:ext cx="350215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kern="0" spc="100" dirty="0">
                <a:solidFill>
                  <a:srgbClr val="B23A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PALING BOROS ►</a:t>
            </a:r>
            <a:endParaRPr lang="en-US" sz="1100" dirty="0"/>
          </a:p>
        </p:txBody>
      </p:sp>
      <p:sp>
        <p:nvSpPr>
          <p:cNvPr id="27" name="Shape 25">
            <a:extLst>
              <a:ext uri="{FF2B5EF4-FFF2-40B4-BE49-F238E27FC236}">
                <a16:creationId xmlns:a16="http://schemas.microsoft.com/office/drawing/2014/main" id="{9C262B39-E0C0-AEF4-1786-349521ADDF85}"/>
              </a:ext>
            </a:extLst>
          </p:cNvPr>
          <p:cNvSpPr/>
          <p:nvPr/>
        </p:nvSpPr>
        <p:spPr>
          <a:xfrm>
            <a:off x="566928" y="9236088"/>
            <a:ext cx="11064240" cy="914400"/>
          </a:xfrm>
          <a:prstGeom prst="roundRect">
            <a:avLst>
              <a:gd name="adj" fmla="val 8000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C538FD3D-AE2E-AA46-4E94-715EC85909C2}"/>
              </a:ext>
            </a:extLst>
          </p:cNvPr>
          <p:cNvSpPr/>
          <p:nvPr/>
        </p:nvSpPr>
        <p:spPr>
          <a:xfrm>
            <a:off x="868680" y="9464688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Kitaran: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Audit (dapat gred) → lif gred E–F justifikasi naik taraf → retrofit → ukur semula (bukti lonjakan, cth F→B). </a:t>
            </a:r>
            <a:r>
              <a:rPr lang="en-US" sz="1400" b="1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Data, bukan andaian.</a:t>
            </a:r>
            <a:endParaRPr lang="en-US" sz="1400" dirty="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49664F89-1BAC-90E0-7CCF-204AD15B48DC}"/>
              </a:ext>
            </a:extLst>
          </p:cNvPr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E984769F-01BD-6659-1C83-579D6C213D51}"/>
              </a:ext>
            </a:extLst>
          </p:cNvPr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3</a:t>
            </a:r>
            <a:endParaRPr lang="en-US" sz="9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FF5DDF3-09B8-9EA3-2188-32C08EF6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512" y="3190974"/>
            <a:ext cx="6834937" cy="2706906"/>
          </a:xfrm>
          <a:prstGeom prst="rect">
            <a:avLst/>
          </a:prstGeom>
        </p:spPr>
      </p:pic>
      <p:sp>
        <p:nvSpPr>
          <p:cNvPr id="50" name="Symbol Legend"/>
          <p:cNvSpPr/>
          <p:nvPr/>
        </p:nvSpPr>
        <p:spPr>
          <a:xfrm>
            <a:off x="609600" y="3708400"/>
            <a:ext cx="4191000" cy="2540000"/>
          </a:xfrm>
          <a:prstGeom prst="roundRect">
            <a:avLst>
              <a:gd name="adj" fmla="val 4500"/>
            </a:avLst>
          </a:prstGeom>
          <a:solidFill>
            <a:srgbClr val="F7F9FC"/>
          </a:solidFill>
          <a:ln w="9525">
            <a:solidFill>
              <a:srgbClr val="D5DCE4"/>
            </a:solidFill>
          </a:ln>
        </p:spPr>
        <p:txBody>
          <a:bodyPr wrap="square" lIns="118000" tIns="91440" rIns="100000" bIns="68580" rtlCol="0" anchor="t"/>
          <a:lstStyle/>
          <a:p>
            <a:pPr>
              <a:spcAft>
                <a:spcPts val="700"/>
              </a:spcAft>
              <a:buNone/>
            </a:pPr>
            <a:r>
              <a:rPr lang="en-US" sz="1500" b="1" dirty="0">
                <a:solidFill>
                  <a:srgbClr val="1F3A5F"/>
                </a:solidFill>
              </a:rPr>
              <a:t>MAKSUD SIMBOL — ISO 25745</a:t>
            </a:r>
          </a:p>
          <a:p>
            <a:pPr>
              <a:spcAft>
                <a:spcPts val="600"/>
              </a:spcAft>
              <a:buNone/>
            </a:pPr>
            <a:r>
              <a:rPr lang="en-US" sz="1600" b="1" i="1" dirty="0">
                <a:solidFill>
                  <a:srgbClr val="1F3A5F"/>
                </a:solidFill>
              </a:rPr>
              <a:t>Q</a:t>
            </a:r>
            <a:r>
              <a:rPr lang="en-US" sz="1500" dirty="0">
                <a:solidFill>
                  <a:srgbClr val="404040"/>
                </a:solidFill>
              </a:rPr>
              <a:t>  =  beban terkadar lif (kg)</a:t>
            </a:r>
          </a:p>
          <a:p>
            <a:pPr>
              <a:spcAft>
                <a:spcPts val="600"/>
              </a:spcAft>
              <a:buNone/>
            </a:pPr>
            <a:r>
              <a:rPr lang="en-US" sz="1600" b="1" i="1" dirty="0">
                <a:solidFill>
                  <a:srgbClr val="1F3A5F"/>
                </a:solidFill>
              </a:rPr>
              <a:t>n</a:t>
            </a:r>
            <a:r>
              <a:rPr lang="en-US" sz="1600" b="1" i="1" baseline="-25000" dirty="0">
                <a:solidFill>
                  <a:srgbClr val="1F3A5F"/>
                </a:solidFill>
              </a:rPr>
              <a:t>d</a:t>
            </a:r>
            <a:r>
              <a:rPr lang="en-US" sz="1500" dirty="0">
                <a:solidFill>
                  <a:srgbClr val="404040"/>
                </a:solidFill>
              </a:rPr>
              <a:t>  =  bilangan perjalanan (start) sehari</a:t>
            </a:r>
          </a:p>
          <a:p>
            <a:pPr>
              <a:spcAft>
                <a:spcPts val="600"/>
              </a:spcAft>
              <a:buNone/>
            </a:pPr>
            <a:r>
              <a:rPr lang="en-US" sz="1600" b="1" i="1" dirty="0">
                <a:solidFill>
                  <a:srgbClr val="1F3A5F"/>
                </a:solidFill>
              </a:rPr>
              <a:t>s</a:t>
            </a:r>
            <a:r>
              <a:rPr lang="en-US" sz="1600" b="1" i="1" baseline="-25000" dirty="0">
                <a:solidFill>
                  <a:srgbClr val="1F3A5F"/>
                </a:solidFill>
              </a:rPr>
              <a:t>av</a:t>
            </a:r>
            <a:r>
              <a:rPr lang="en-US" sz="1500" dirty="0">
                <a:solidFill>
                  <a:srgbClr val="404040"/>
                </a:solidFill>
              </a:rPr>
              <a:t>  =  purata jarak perjalanan setiap trip (m)</a:t>
            </a:r>
          </a:p>
          <a:p>
            <a:pPr>
              <a:spcAft>
                <a:spcPts val="600"/>
              </a:spcAft>
              <a:buNone/>
            </a:pPr>
            <a:r>
              <a:rPr lang="en-US" sz="1600" b="1" i="1" dirty="0">
                <a:solidFill>
                  <a:srgbClr val="1F3A5F"/>
                </a:solidFill>
              </a:rPr>
              <a:t>t</a:t>
            </a:r>
            <a:r>
              <a:rPr lang="en-US" sz="1600" b="1" i="1" baseline="-25000" dirty="0">
                <a:solidFill>
                  <a:srgbClr val="1F3A5F"/>
                </a:solidFill>
              </a:rPr>
              <a:t>nr</a:t>
            </a:r>
            <a:r>
              <a:rPr lang="en-US" sz="1500" dirty="0">
                <a:solidFill>
                  <a:srgbClr val="404040"/>
                </a:solidFill>
              </a:rPr>
              <a:t>  =  masa tidak bergerak sehari — idle + standby (jam)</a:t>
            </a:r>
          </a:p>
        </p:txBody>
      </p:sp>
    </p:spTree>
    <p:extLst>
      <p:ext uri="{BB962C8B-B14F-4D97-AF65-F5344CB8AC3E}">
        <p14:creationId xmlns:p14="http://schemas.microsoft.com/office/powerpoint/2010/main" val="3048820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B3 · TEKNOLOGI &amp; BUKTIKAN DENGAN NOMBOR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Teknologi hijau + payback yang meyakinkan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66928" y="1645920"/>
            <a:ext cx="3611880" cy="1965960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841248" y="1874520"/>
            <a:ext cx="731520" cy="7315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2039112"/>
            <a:ext cx="402336" cy="40233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09928" y="1938528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Regen Drive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841248" y="2697480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Tenaga mekanikal → grid. “Lif jadi penjana.” Macam brek hibrid.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4315968" y="1645920"/>
            <a:ext cx="3611880" cy="1965960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7"/>
          <p:cNvSpPr/>
          <p:nvPr/>
        </p:nvSpPr>
        <p:spPr>
          <a:xfrm>
            <a:off x="4590288" y="1874520"/>
            <a:ext cx="731520" cy="7315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0" y="2039112"/>
            <a:ext cx="402336" cy="40233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58968" y="1938528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VVVF Inverter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4590288" y="2697480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Kawal voltan &amp; frekuensi; halus, panjang hayat; ASAS regen.</a:t>
            </a:r>
            <a:endParaRPr lang="en-US" sz="1250" dirty="0"/>
          </a:p>
        </p:txBody>
      </p:sp>
      <p:sp>
        <p:nvSpPr>
          <p:cNvPr id="14" name="Shape 10"/>
          <p:cNvSpPr/>
          <p:nvPr/>
        </p:nvSpPr>
        <p:spPr>
          <a:xfrm>
            <a:off x="8065008" y="1645920"/>
            <a:ext cx="3611880" cy="1965960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5" name="Shape 11"/>
          <p:cNvSpPr/>
          <p:nvPr/>
        </p:nvSpPr>
        <p:spPr>
          <a:xfrm>
            <a:off x="8339328" y="1874520"/>
            <a:ext cx="731520" cy="7315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920" y="2039112"/>
            <a:ext cx="402336" cy="40233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208008" y="1938528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Kawalan Pintar Eskalator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8339328" y="2697480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 start-stop, VVVF standby, photoelectric — penuh hanya bila ada orang.</a:t>
            </a:r>
            <a:endParaRPr lang="en-US" sz="1250" dirty="0"/>
          </a:p>
        </p:txBody>
      </p:sp>
      <p:sp>
        <p:nvSpPr>
          <p:cNvPr id="19" name="Shape 14"/>
          <p:cNvSpPr/>
          <p:nvPr/>
        </p:nvSpPr>
        <p:spPr>
          <a:xfrm>
            <a:off x="566928" y="3840480"/>
            <a:ext cx="11064240" cy="2194560"/>
          </a:xfrm>
          <a:prstGeom prst="roundRect">
            <a:avLst>
              <a:gd name="adj" fmla="val 4167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0" name="Text 15"/>
          <p:cNvSpPr/>
          <p:nvPr/>
        </p:nvSpPr>
        <p:spPr>
          <a:xfrm>
            <a:off x="868680" y="402336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PAYBACK — TIGA LANGKAH (CAPEX lwn OPEX)</a:t>
            </a:r>
            <a:endParaRPr lang="en-US" sz="1400" dirty="0"/>
          </a:p>
        </p:txBody>
      </p:sp>
      <p:sp>
        <p:nvSpPr>
          <p:cNvPr id="21" name="Text 16"/>
          <p:cNvSpPr/>
          <p:nvPr/>
        </p:nvSpPr>
        <p:spPr>
          <a:xfrm>
            <a:off x="1097280" y="4434840"/>
            <a:ext cx="6675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1.  Penjimatan kWh/thn = kWh lama − kWh baru</a:t>
            </a:r>
            <a:endParaRPr lang="en-US" sz="1400" dirty="0"/>
          </a:p>
        </p:txBody>
      </p:sp>
      <p:sp>
        <p:nvSpPr>
          <p:cNvPr id="22" name="Text 17"/>
          <p:cNvSpPr/>
          <p:nvPr/>
        </p:nvSpPr>
        <p:spPr>
          <a:xfrm>
            <a:off x="1097280" y="4846320"/>
            <a:ext cx="6675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2.  Tukar ke RM = kWh jimat × tarif (~RM0.45/kWh)</a:t>
            </a:r>
            <a:endParaRPr lang="en-US" sz="1400" dirty="0"/>
          </a:p>
        </p:txBody>
      </p:sp>
      <p:sp>
        <p:nvSpPr>
          <p:cNvPr id="23" name="Text 18"/>
          <p:cNvSpPr/>
          <p:nvPr/>
        </p:nvSpPr>
        <p:spPr>
          <a:xfrm>
            <a:off x="1097280" y="5257800"/>
            <a:ext cx="6675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3.  Payback = CAPEX ÷ penjimatan tahunan</a:t>
            </a:r>
            <a:endParaRPr lang="en-US" sz="1400" dirty="0"/>
          </a:p>
        </p:txBody>
      </p:sp>
      <p:sp>
        <p:nvSpPr>
          <p:cNvPr id="24" name="Shape 19"/>
          <p:cNvSpPr/>
          <p:nvPr/>
        </p:nvSpPr>
        <p:spPr>
          <a:xfrm>
            <a:off x="8092440" y="4434840"/>
            <a:ext cx="3429000" cy="1371600"/>
          </a:xfrm>
          <a:prstGeom prst="roundRect">
            <a:avLst>
              <a:gd name="adj" fmla="val 5333"/>
            </a:avLst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0"/>
          <p:cNvSpPr/>
          <p:nvPr/>
        </p:nvSpPr>
        <p:spPr>
          <a:xfrm>
            <a:off x="8275320" y="457200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</a:t>
            </a:r>
            <a:endParaRPr lang="en-US" sz="1000" dirty="0"/>
          </a:p>
        </p:txBody>
      </p:sp>
      <p:sp>
        <p:nvSpPr>
          <p:cNvPr id="26" name="Text 21"/>
          <p:cNvSpPr/>
          <p:nvPr/>
        </p:nvSpPr>
        <p:spPr>
          <a:xfrm>
            <a:off x="8275320" y="484632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RM40,000 ÷ RM6,750/thn ≈ 6 tahun</a:t>
            </a:r>
            <a:endParaRPr lang="en-US" sz="1400" dirty="0"/>
          </a:p>
        </p:txBody>
      </p:sp>
      <p:sp>
        <p:nvSpPr>
          <p:cNvPr id="27" name="Text 22"/>
          <p:cNvSpPr/>
          <p:nvPr/>
        </p:nvSpPr>
        <p:spPr>
          <a:xfrm>
            <a:off x="8275320" y="5349240"/>
            <a:ext cx="3108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Lepas itu = jimat tulen. Lif hidup 20–25 thn.</a:t>
            </a:r>
            <a:endParaRPr lang="en-US" sz="1150" dirty="0"/>
          </a:p>
        </p:txBody>
      </p:sp>
      <p:sp>
        <p:nvSpPr>
          <p:cNvPr id="28" name="Text 2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29" name="Text 24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78256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822960" y="2286000"/>
            <a:ext cx="1554480" cy="1554480"/>
          </a:xfrm>
          <a:prstGeom prst="ellipse">
            <a:avLst/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" y="2670048"/>
            <a:ext cx="786384" cy="7863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3200" y="22402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3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BAHAGIAN 4 · RUMUSAN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2743200" y="2651760"/>
            <a:ext cx="8686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Operasi &amp; Penyenggaraan</a:t>
            </a:r>
            <a:endParaRPr lang="en-US" sz="4000" dirty="0"/>
          </a:p>
        </p:txBody>
      </p:sp>
      <p:sp>
        <p:nvSpPr>
          <p:cNvPr id="7" name="Text 4"/>
          <p:cNvSpPr/>
          <p:nvPr/>
        </p:nvSpPr>
        <p:spPr>
          <a:xfrm>
            <a:off x="2743200" y="361188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Jaga sistem kekal selamat — PM, diagnosis bersistematik, dan rekod sebagai bukti.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00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B4 · TIGA STRATEGI PENYENGGARAAN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Bila kita bertindak menentukan jenisnya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66928" y="1645920"/>
            <a:ext cx="3611880" cy="2103120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566928" y="1645920"/>
            <a:ext cx="3611880" cy="548640"/>
          </a:xfrm>
          <a:prstGeom prst="roundRect">
            <a:avLst>
              <a:gd name="adj" fmla="val 16667"/>
            </a:avLst>
          </a:prstGeom>
          <a:solidFill>
            <a:srgbClr val="2E7D5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566928" y="1965960"/>
            <a:ext cx="3611880" cy="228600"/>
          </a:xfrm>
          <a:prstGeom prst="rect">
            <a:avLst/>
          </a:prstGeom>
          <a:solidFill>
            <a:srgbClr val="2E7D5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Text 5"/>
          <p:cNvSpPr/>
          <p:nvPr/>
        </p:nvSpPr>
        <p:spPr>
          <a:xfrm>
            <a:off x="795528" y="1645920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Preventive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795528" y="2331720"/>
            <a:ext cx="3154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2E7D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SEBELUM kerosakan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795528" y="2697480"/>
            <a:ext cx="3154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Berjadual: bulanan, suku tahunan, setengah tahunan, tahunan. Paling asas &amp; penting.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4315968" y="1645920"/>
            <a:ext cx="3611880" cy="2103120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1" name="Shape 9"/>
          <p:cNvSpPr/>
          <p:nvPr/>
        </p:nvSpPr>
        <p:spPr>
          <a:xfrm>
            <a:off x="4315968" y="1645920"/>
            <a:ext cx="3611880" cy="548640"/>
          </a:xfrm>
          <a:prstGeom prst="roundRect">
            <a:avLst>
              <a:gd name="adj" fmla="val 16667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2" name="Shape 10"/>
          <p:cNvSpPr/>
          <p:nvPr/>
        </p:nvSpPr>
        <p:spPr>
          <a:xfrm>
            <a:off x="4315968" y="1965960"/>
            <a:ext cx="3611880" cy="22860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4544568" y="1645920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Predictive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4544568" y="2331720"/>
            <a:ext cx="3154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PETUNJUK keadaan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544568" y="2697480"/>
            <a:ext cx="3154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Condition monitoring — getaran, suhu, bunyi meramal kegagalan sebelum berlaku.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8065008" y="1645920"/>
            <a:ext cx="3611880" cy="2103120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7" name="Shape 15"/>
          <p:cNvSpPr/>
          <p:nvPr/>
        </p:nvSpPr>
        <p:spPr>
          <a:xfrm>
            <a:off x="8065008" y="1645920"/>
            <a:ext cx="3611880" cy="548640"/>
          </a:xfrm>
          <a:prstGeom prst="roundRect">
            <a:avLst>
              <a:gd name="adj" fmla="val 16667"/>
            </a:avLst>
          </a:prstGeom>
          <a:solidFill>
            <a:srgbClr val="B23A48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8065008" y="1965960"/>
            <a:ext cx="3611880" cy="228600"/>
          </a:xfrm>
          <a:prstGeom prst="rect">
            <a:avLst/>
          </a:prstGeom>
          <a:solidFill>
            <a:srgbClr val="B23A48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8293608" y="1645920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Corrective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8293608" y="2331720"/>
            <a:ext cx="3154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B23A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SELEPAS kerosakan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8293608" y="2697480"/>
            <a:ext cx="3154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Pembaikan susulan — BUKAN strategi utama. PM yang baik kurangkan keperluannya.</a:t>
            </a:r>
            <a:endParaRPr lang="en-US" sz="1250" dirty="0"/>
          </a:p>
        </p:txBody>
      </p:sp>
      <p:sp>
        <p:nvSpPr>
          <p:cNvPr id="22" name="Shape 20"/>
          <p:cNvSpPr/>
          <p:nvPr/>
        </p:nvSpPr>
        <p:spPr>
          <a:xfrm>
            <a:off x="566928" y="3977640"/>
            <a:ext cx="11064240" cy="2057400"/>
          </a:xfrm>
          <a:prstGeom prst="roundRect">
            <a:avLst>
              <a:gd name="adj" fmla="val 4444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868680" y="4160520"/>
            <a:ext cx="10515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JANGAN KELIRU: PM ≠ PEMERIKSAAN BERKANUN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914400" y="4572000"/>
            <a:ext cx="5120640" cy="1280160"/>
          </a:xfrm>
          <a:prstGeom prst="rect">
            <a:avLst/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1097280" y="4681728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(Bahagian 4)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1097280" y="4983480"/>
            <a:ext cx="4754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Servis berkala kontraktor — bulanan→tahunan. Hasilkan logbook. Jaga lif sihat.</a:t>
            </a:r>
            <a:endParaRPr lang="en-US" sz="1250" dirty="0"/>
          </a:p>
        </p:txBody>
      </p:sp>
      <p:sp>
        <p:nvSpPr>
          <p:cNvPr id="27" name="Shape 25"/>
          <p:cNvSpPr/>
          <p:nvPr/>
        </p:nvSpPr>
        <p:spPr>
          <a:xfrm>
            <a:off x="6172200" y="4572000"/>
            <a:ext cx="5349240" cy="1280160"/>
          </a:xfrm>
          <a:prstGeom prst="rect">
            <a:avLst/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8" name="Text 26"/>
          <p:cNvSpPr/>
          <p:nvPr/>
        </p:nvSpPr>
        <p:spPr>
          <a:xfrm>
            <a:off x="6355080" y="4681728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Pemeriksaan berkanun (CF)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6355080" y="4983480"/>
            <a:ext cx="4937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Setiap 15 bulan oleh DOSH/orang kompeten berlesen. Perbaharui Certificate of Fitness. Audit luar.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61750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B4 · KEROSAKAN LAZIM &amp; DIAGNOSIS SISTEMATIK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“Lif mati” selalunya satu komponen keselamatan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566928" y="160020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KEROSAKAN LAZIM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1965960"/>
            <a:ext cx="544068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777240" y="2075688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Door Interlock Failure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77240" y="2404872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Punca paling lazim lif gagal bergerak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566928" y="2926080"/>
            <a:ext cx="544068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777240" y="3035808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Leveling Inaccuracy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77240" y="3364992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Hazard tersadung — warga emas, kerusi roda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566928" y="3886200"/>
            <a:ext cx="544068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777240" y="3995928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 Loop Trip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4325112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Satu komponen siri terbuka → sistem henti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566928" y="4846320"/>
            <a:ext cx="544068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77240" y="4956048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Brake / Eskalator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77240" y="5285232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Handrail sync, step chain, comb plate switch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6199632" y="160020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URUTAN LOGIK — BUKAN ANDAIAN RAWAK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6199632" y="1965960"/>
            <a:ext cx="5440680" cy="3611880"/>
          </a:xfrm>
          <a:prstGeom prst="roundRect">
            <a:avLst>
              <a:gd name="adj" fmla="val 2532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Shape 17"/>
          <p:cNvSpPr/>
          <p:nvPr/>
        </p:nvSpPr>
        <p:spPr>
          <a:xfrm>
            <a:off x="6446520" y="2194560"/>
            <a:ext cx="365760" cy="365760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6446520" y="21945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949440" y="2194560"/>
            <a:ext cx="4526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Kenal pasti simptom utama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6446520" y="2606040"/>
            <a:ext cx="365760" cy="365760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6446520" y="260604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6949440" y="2606040"/>
            <a:ext cx="4526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Pastikan keadaan selamat (LOTO)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6446520" y="3017520"/>
            <a:ext cx="365760" cy="365760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6" name="Text 24"/>
          <p:cNvSpPr/>
          <p:nvPr/>
        </p:nvSpPr>
        <p:spPr>
          <a:xfrm>
            <a:off x="6446520" y="30175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949440" y="3017520"/>
            <a:ext cx="4526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Semak alarm / kod fault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6446520" y="3429000"/>
            <a:ext cx="365760" cy="365760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9" name="Text 27"/>
          <p:cNvSpPr/>
          <p:nvPr/>
        </p:nvSpPr>
        <p:spPr>
          <a:xfrm>
            <a:off x="6446520" y="34290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6949440" y="3429000"/>
            <a:ext cx="4526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Uji litar / komponen (multimeter)</a:t>
            </a:r>
            <a:endParaRPr lang="en-US" sz="1300" dirty="0"/>
          </a:p>
        </p:txBody>
      </p:sp>
      <p:sp>
        <p:nvSpPr>
          <p:cNvPr id="31" name="Shape 29"/>
          <p:cNvSpPr/>
          <p:nvPr/>
        </p:nvSpPr>
        <p:spPr>
          <a:xfrm>
            <a:off x="6446520" y="3840480"/>
            <a:ext cx="365760" cy="365760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2" name="Text 30"/>
          <p:cNvSpPr/>
          <p:nvPr/>
        </p:nvSpPr>
        <p:spPr>
          <a:xfrm>
            <a:off x="6446520" y="38404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6949440" y="3840480"/>
            <a:ext cx="4526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Banding bacaan dengan nilai normal</a:t>
            </a:r>
            <a:endParaRPr lang="en-US" sz="1300" dirty="0"/>
          </a:p>
        </p:txBody>
      </p:sp>
      <p:sp>
        <p:nvSpPr>
          <p:cNvPr id="34" name="Shape 32"/>
          <p:cNvSpPr/>
          <p:nvPr/>
        </p:nvSpPr>
        <p:spPr>
          <a:xfrm>
            <a:off x="6446520" y="4251960"/>
            <a:ext cx="365760" cy="365760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5" name="Text 33"/>
          <p:cNvSpPr/>
          <p:nvPr/>
        </p:nvSpPr>
        <p:spPr>
          <a:xfrm>
            <a:off x="6446520" y="42519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6949440" y="4251960"/>
            <a:ext cx="4526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Sahkan punca sebelum baiki/ganti</a:t>
            </a:r>
            <a:endParaRPr lang="en-US" sz="1300" dirty="0"/>
          </a:p>
        </p:txBody>
      </p:sp>
      <p:sp>
        <p:nvSpPr>
          <p:cNvPr id="37" name="Shape 35"/>
          <p:cNvSpPr/>
          <p:nvPr/>
        </p:nvSpPr>
        <p:spPr>
          <a:xfrm>
            <a:off x="6446520" y="4663440"/>
            <a:ext cx="365760" cy="365760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8" name="Text 36"/>
          <p:cNvSpPr/>
          <p:nvPr/>
        </p:nvSpPr>
        <p:spPr>
          <a:xfrm>
            <a:off x="6446520" y="466344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6949440" y="4663440"/>
            <a:ext cx="4526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Ujian fungsi selepas pembaikan</a:t>
            </a:r>
            <a:endParaRPr lang="en-US" sz="1300" dirty="0"/>
          </a:p>
        </p:txBody>
      </p:sp>
      <p:sp>
        <p:nvSpPr>
          <p:cNvPr id="40" name="Shape 38"/>
          <p:cNvSpPr/>
          <p:nvPr/>
        </p:nvSpPr>
        <p:spPr>
          <a:xfrm>
            <a:off x="6446520" y="5074920"/>
            <a:ext cx="365760" cy="365760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1" name="Text 39"/>
          <p:cNvSpPr/>
          <p:nvPr/>
        </p:nvSpPr>
        <p:spPr>
          <a:xfrm>
            <a:off x="6446520" y="50749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42" name="Text 40"/>
          <p:cNvSpPr/>
          <p:nvPr/>
        </p:nvSpPr>
        <p:spPr>
          <a:xfrm>
            <a:off x="6949440" y="5074920"/>
            <a:ext cx="4526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Rekod dalam logbook</a:t>
            </a:r>
            <a:endParaRPr lang="en-US" sz="1300" dirty="0"/>
          </a:p>
        </p:txBody>
      </p:sp>
      <p:sp>
        <p:nvSpPr>
          <p:cNvPr id="43" name="Shape 41"/>
          <p:cNvSpPr/>
          <p:nvPr/>
        </p:nvSpPr>
        <p:spPr>
          <a:xfrm>
            <a:off x="566928" y="5715000"/>
            <a:ext cx="11064240" cy="777240"/>
          </a:xfrm>
          <a:prstGeom prst="roundRect">
            <a:avLst>
              <a:gd name="adj" fmla="val 9412"/>
            </a:avLst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4" name="Text 42"/>
          <p:cNvSpPr/>
          <p:nvPr/>
        </p:nvSpPr>
        <p:spPr>
          <a:xfrm>
            <a:off x="868680" y="5715000"/>
            <a:ext cx="10515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Alat: </a:t>
            </a: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Multimeter (continuity) · Tachometer (kelajuan) · Door force gauge.   </a:t>
            </a: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Rekod ialah bukti — </a:t>
            </a: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logbook tersusun = bukti pematuhan kepada audit JKKP/DOSH.</a:t>
            </a:r>
            <a:endParaRPr lang="en-US" sz="1300" dirty="0"/>
          </a:p>
        </p:txBody>
      </p:sp>
      <p:sp>
        <p:nvSpPr>
          <p:cNvPr id="45" name="Text 4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46" name="Text 44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04133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SINTESIS · BAGAIMANA SEMUA BERKAIT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Bukan empat topik berasingan — satu gambaran lengkap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566928" y="1691640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731520" y="1691640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Counterweight (B2)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138928" y="1737360"/>
            <a:ext cx="1920240" cy="493776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Text 5"/>
          <p:cNvSpPr/>
          <p:nvPr/>
        </p:nvSpPr>
        <p:spPr>
          <a:xfrm>
            <a:off x="5138928" y="1737360"/>
            <a:ext cx="1920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asas fizik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7333488" y="1691640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7498080" y="1691640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Regen drive (B3)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66928" y="2350008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2350008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Had nyahpecutan 1.0g (B1)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5138928" y="2395728"/>
            <a:ext cx="1920240" cy="493776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5138928" y="2395728"/>
            <a:ext cx="1920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jadi keselesaan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7333488" y="2350008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498080" y="2350008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VVVF halus (B3)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566928" y="3008376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008376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Governor → safety gear (B1)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138928" y="3054096"/>
            <a:ext cx="1920240" cy="493776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5138928" y="3054096"/>
            <a:ext cx="1920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pola deria→tindak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7333488" y="3008376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7498080" y="3008376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Photoelectric → eskalator (B3)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566928" y="3666744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731520" y="3666744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Buffer pertahanan akhir (B1)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5138928" y="3712464"/>
            <a:ext cx="1920240" cy="493776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5138928" y="3712464"/>
            <a:ext cx="1920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komponen sama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7333488" y="3666744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7" name="Text 25"/>
          <p:cNvSpPr/>
          <p:nvPr/>
        </p:nvSpPr>
        <p:spPr>
          <a:xfrm>
            <a:off x="7498080" y="3666744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Pit buffer subsistem (B2)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566928" y="4325112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9" name="Text 27"/>
          <p:cNvSpPr/>
          <p:nvPr/>
        </p:nvSpPr>
        <p:spPr>
          <a:xfrm>
            <a:off x="731520" y="4325112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Saiz car (B2)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5138928" y="4370832"/>
            <a:ext cx="1920240" cy="493776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1" name="Text 29"/>
          <p:cNvSpPr/>
          <p:nvPr/>
        </p:nvSpPr>
        <p:spPr>
          <a:xfrm>
            <a:off x="5138928" y="4370832"/>
            <a:ext cx="1920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trade-off</a:t>
            </a:r>
            <a:endParaRPr lang="en-US" sz="1050" dirty="0"/>
          </a:p>
        </p:txBody>
      </p:sp>
      <p:sp>
        <p:nvSpPr>
          <p:cNvPr id="32" name="Shape 30"/>
          <p:cNvSpPr/>
          <p:nvPr/>
        </p:nvSpPr>
        <p:spPr>
          <a:xfrm>
            <a:off x="7333488" y="4325112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3" name="Text 31"/>
          <p:cNvSpPr/>
          <p:nvPr/>
        </p:nvSpPr>
        <p:spPr>
          <a:xfrm>
            <a:off x="7498080" y="4325112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RTT/INT/AWT &amp; HC (B2)</a:t>
            </a:r>
            <a:endParaRPr lang="en-US" sz="1300" dirty="0"/>
          </a:p>
        </p:txBody>
      </p:sp>
      <p:sp>
        <p:nvSpPr>
          <p:cNvPr id="34" name="Shape 32"/>
          <p:cNvSpPr/>
          <p:nvPr/>
        </p:nvSpPr>
        <p:spPr>
          <a:xfrm>
            <a:off x="566928" y="4983480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35" name="Text 33"/>
          <p:cNvSpPr/>
          <p:nvPr/>
        </p:nvSpPr>
        <p:spPr>
          <a:xfrm>
            <a:off x="731520" y="4983480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berkala (B4)</a:t>
            </a:r>
            <a:endParaRPr lang="en-US" sz="1300" dirty="0"/>
          </a:p>
        </p:txBody>
      </p:sp>
      <p:sp>
        <p:nvSpPr>
          <p:cNvPr id="36" name="Shape 34"/>
          <p:cNvSpPr/>
          <p:nvPr/>
        </p:nvSpPr>
        <p:spPr>
          <a:xfrm>
            <a:off x="5138928" y="5029200"/>
            <a:ext cx="1920240" cy="493776"/>
          </a:xfrm>
          <a:prstGeom prst="ellipse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7" name="Text 35"/>
          <p:cNvSpPr/>
          <p:nvPr/>
        </p:nvSpPr>
        <p:spPr>
          <a:xfrm>
            <a:off x="5138928" y="5029200"/>
            <a:ext cx="1920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hasilkan bukti</a:t>
            </a:r>
            <a:endParaRPr lang="en-US" sz="1050" dirty="0"/>
          </a:p>
        </p:txBody>
      </p:sp>
      <p:sp>
        <p:nvSpPr>
          <p:cNvPr id="38" name="Shape 36"/>
          <p:cNvSpPr/>
          <p:nvPr/>
        </p:nvSpPr>
        <p:spPr>
          <a:xfrm>
            <a:off x="7333488" y="4983480"/>
            <a:ext cx="4297680" cy="585216"/>
          </a:xfrm>
          <a:prstGeom prst="roundRect">
            <a:avLst>
              <a:gd name="adj" fmla="val 9375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9" name="Text 37"/>
          <p:cNvSpPr/>
          <p:nvPr/>
        </p:nvSpPr>
        <p:spPr>
          <a:xfrm>
            <a:off x="7498080" y="4983480"/>
            <a:ext cx="3977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Certificate of Fitness 15-bln (B1)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SINTESIS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17146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SEMAK KEFAHAMAN MENYELURUH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Lapan soalan — satu dari setiap sudut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66928" y="1645920"/>
            <a:ext cx="544068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795528" y="1938528"/>
            <a:ext cx="502920" cy="5029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795528" y="193852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B1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481328" y="1755648"/>
            <a:ext cx="4343400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Seksyen OSHA mana lindungi orang awam, &amp; siapa beban?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6190488" y="1645920"/>
            <a:ext cx="544068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9" name="Shape 7"/>
          <p:cNvSpPr/>
          <p:nvPr/>
        </p:nvSpPr>
        <p:spPr>
          <a:xfrm>
            <a:off x="6419088" y="1938528"/>
            <a:ext cx="502920" cy="5029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6419088" y="193852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B1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7104888" y="1755648"/>
            <a:ext cx="4343400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Apa gantikan Akta 139, &amp; bila ia berkuat kuasa?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566928" y="2807208"/>
            <a:ext cx="544068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3" name="Shape 11"/>
          <p:cNvSpPr/>
          <p:nvPr/>
        </p:nvSpPr>
        <p:spPr>
          <a:xfrm>
            <a:off x="795528" y="3099816"/>
            <a:ext cx="502920" cy="5029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795528" y="309981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481328" y="2916936"/>
            <a:ext cx="4343400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Kenapa motor cuma tanggung BEZA jisim, bukan jumlah?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190488" y="2807208"/>
            <a:ext cx="544068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7" name="Shape 15"/>
          <p:cNvSpPr/>
          <p:nvPr/>
        </p:nvSpPr>
        <p:spPr>
          <a:xfrm>
            <a:off x="6419088" y="3099816"/>
            <a:ext cx="502920" cy="5029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6419088" y="309981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B2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7104888" y="2916936"/>
            <a:ext cx="4343400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Kira interval: RTT 160s, 6 lif. Berapa AWT?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566928" y="3968496"/>
            <a:ext cx="544068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1" name="Shape 19"/>
          <p:cNvSpPr/>
          <p:nvPr/>
        </p:nvSpPr>
        <p:spPr>
          <a:xfrm>
            <a:off x="795528" y="4261104"/>
            <a:ext cx="502920" cy="5029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2" name="Text 20"/>
          <p:cNvSpPr/>
          <p:nvPr/>
        </p:nvSpPr>
        <p:spPr>
          <a:xfrm>
            <a:off x="795528" y="4261104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B3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1481328" y="4078224"/>
            <a:ext cx="4343400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Bila lif boleh MENJANA tenaga (regen)?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6190488" y="3968496"/>
            <a:ext cx="544068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5" name="Shape 23"/>
          <p:cNvSpPr/>
          <p:nvPr/>
        </p:nvSpPr>
        <p:spPr>
          <a:xfrm>
            <a:off x="6419088" y="4261104"/>
            <a:ext cx="502920" cy="5029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6" name="Text 24"/>
          <p:cNvSpPr/>
          <p:nvPr/>
        </p:nvSpPr>
        <p:spPr>
          <a:xfrm>
            <a:off x="6419088" y="4261104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B3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7104888" y="4078224"/>
            <a:ext cx="4343400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Kira payback: CAPEX RM40k, jimat RM6,750/thn?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566928" y="5129784"/>
            <a:ext cx="544068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9" name="Shape 27"/>
          <p:cNvSpPr/>
          <p:nvPr/>
        </p:nvSpPr>
        <p:spPr>
          <a:xfrm>
            <a:off x="795528" y="5422392"/>
            <a:ext cx="502920" cy="5029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0" name="Text 28"/>
          <p:cNvSpPr/>
          <p:nvPr/>
        </p:nvSpPr>
        <p:spPr>
          <a:xfrm>
            <a:off x="795528" y="542239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B4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1481328" y="5239512"/>
            <a:ext cx="4343400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Beza Preventive lwn Corrective Maintenance?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6190488" y="5129784"/>
            <a:ext cx="544068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33" name="Shape 31"/>
          <p:cNvSpPr/>
          <p:nvPr/>
        </p:nvSpPr>
        <p:spPr>
          <a:xfrm>
            <a:off x="6419088" y="5422392"/>
            <a:ext cx="502920" cy="5029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4" name="Text 32"/>
          <p:cNvSpPr/>
          <p:nvPr/>
        </p:nvSpPr>
        <p:spPr>
          <a:xfrm>
            <a:off x="6419088" y="542239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B4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7104888" y="5239512"/>
            <a:ext cx="4343400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Kenapa logbook penting untuk audit DOSH?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SEMAK KEFAHAMAN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09308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PETA MODUL · EMPAT BAHAGIAN, SATU SISTEM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Satu sistem, empat sudut pandang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66928" y="1600200"/>
            <a:ext cx="2697480" cy="3200400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886968" y="1874520"/>
            <a:ext cx="868680" cy="86868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84832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41248" y="288036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5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BAHAGIAN 1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841248" y="315468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Perundangan &amp; Keselamatan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841248" y="3931920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OSHA 1994, Certificate of Fitness, standard MS EN 81-20/50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3429000" y="1600200"/>
            <a:ext cx="2697480" cy="3200400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1" name="Shape 8"/>
          <p:cNvSpPr/>
          <p:nvPr/>
        </p:nvSpPr>
        <p:spPr>
          <a:xfrm>
            <a:off x="3749040" y="1874520"/>
            <a:ext cx="868680" cy="86868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352" y="2084832"/>
            <a:ext cx="457200" cy="4572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703320" y="288036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5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BAHAGIAN 2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3703320" y="315468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Rekabentuk &amp; Analisis Trafik</a:t>
            </a:r>
            <a:endParaRPr lang="en-US" sz="1700" dirty="0"/>
          </a:p>
        </p:txBody>
      </p:sp>
      <p:sp>
        <p:nvSpPr>
          <p:cNvPr id="15" name="Text 11"/>
          <p:cNvSpPr/>
          <p:nvPr/>
        </p:nvSpPr>
        <p:spPr>
          <a:xfrm>
            <a:off x="3703320" y="3931920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Komponen, RTT, Handling Capacity, masa menunggu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6291072" y="1600200"/>
            <a:ext cx="2697480" cy="3200400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7" name="Shape 13"/>
          <p:cNvSpPr/>
          <p:nvPr/>
        </p:nvSpPr>
        <p:spPr>
          <a:xfrm>
            <a:off x="6611112" y="1874520"/>
            <a:ext cx="868680" cy="86868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424" y="2084832"/>
            <a:ext cx="457200" cy="45720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6565392" y="288036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5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BAHAGIAN 3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6565392" y="315468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Tenaga &amp; Kos Operasi</a:t>
            </a:r>
            <a:endParaRPr lang="en-US" sz="1700" dirty="0"/>
          </a:p>
        </p:txBody>
      </p:sp>
      <p:sp>
        <p:nvSpPr>
          <p:cNvPr id="21" name="Text 16"/>
          <p:cNvSpPr/>
          <p:nvPr/>
        </p:nvSpPr>
        <p:spPr>
          <a:xfrm>
            <a:off x="6565392" y="3931920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25745, regen drive, VVVF, ROI &amp; payback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9153144" y="1600200"/>
            <a:ext cx="2697480" cy="3200400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3" name="Shape 18"/>
          <p:cNvSpPr/>
          <p:nvPr/>
        </p:nvSpPr>
        <p:spPr>
          <a:xfrm>
            <a:off x="9473184" y="1874520"/>
            <a:ext cx="868680" cy="86868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3496" y="2084832"/>
            <a:ext cx="457200" cy="45720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427464" y="288036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5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BAHAGIAN 4</a:t>
            </a:r>
            <a:endParaRPr lang="en-US" sz="1200" dirty="0"/>
          </a:p>
        </p:txBody>
      </p:sp>
      <p:sp>
        <p:nvSpPr>
          <p:cNvPr id="26" name="Text 20"/>
          <p:cNvSpPr/>
          <p:nvPr/>
        </p:nvSpPr>
        <p:spPr>
          <a:xfrm>
            <a:off x="9427464" y="315468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Operasi &amp; Penyenggaraan</a:t>
            </a:r>
            <a:endParaRPr lang="en-US" sz="1700" dirty="0"/>
          </a:p>
        </p:txBody>
      </p:sp>
      <p:sp>
        <p:nvSpPr>
          <p:cNvPr id="27" name="Text 21"/>
          <p:cNvSpPr/>
          <p:nvPr/>
        </p:nvSpPr>
        <p:spPr>
          <a:xfrm>
            <a:off x="9427464" y="3931920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PM, diagnosis kerosakan, logbook &amp; audit</a:t>
            </a:r>
            <a:endParaRPr lang="en-US" sz="1200" dirty="0"/>
          </a:p>
        </p:txBody>
      </p:sp>
      <p:sp>
        <p:nvSpPr>
          <p:cNvPr id="28" name="Shape 22"/>
          <p:cNvSpPr/>
          <p:nvPr/>
        </p:nvSpPr>
        <p:spPr>
          <a:xfrm>
            <a:off x="566928" y="5074920"/>
            <a:ext cx="11064240" cy="1143000"/>
          </a:xfrm>
          <a:prstGeom prst="roundRect">
            <a:avLst>
              <a:gd name="adj" fmla="val 8000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9" name="Text 23"/>
          <p:cNvSpPr/>
          <p:nvPr/>
        </p:nvSpPr>
        <p:spPr>
          <a:xfrm>
            <a:off x="868680" y="5257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BENANG MERAH</a:t>
            </a:r>
            <a:endParaRPr lang="en-US" sz="1100" dirty="0"/>
          </a:p>
        </p:txBody>
      </p:sp>
      <p:sp>
        <p:nvSpPr>
          <p:cNvPr id="30" name="Text 24"/>
          <p:cNvSpPr/>
          <p:nvPr/>
        </p:nvSpPr>
        <p:spPr>
          <a:xfrm>
            <a:off x="868680" y="553212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Undang-undang </a:t>
            </a:r>
            <a:r>
              <a:rPr lang="en-US" sz="15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kata 'kena selamat' → </a:t>
            </a: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</a:t>
            </a:r>
            <a:r>
              <a:rPr lang="en-US" sz="15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beri nombornya → </a:t>
            </a: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Rekabentuk </a:t>
            </a:r>
            <a:r>
              <a:rPr lang="en-US" sz="15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buat ia cekap → </a:t>
            </a: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Tenaga </a:t>
            </a:r>
            <a:r>
              <a:rPr lang="en-US" sz="15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buat ia jimat → </a:t>
            </a: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Penyenggaraan </a:t>
            </a:r>
            <a:r>
              <a:rPr lang="en-US" sz="15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kekalkan semuanya.</a:t>
            </a:r>
            <a:endParaRPr lang="en-US" sz="1500" dirty="0"/>
          </a:p>
        </p:txBody>
      </p:sp>
      <p:sp>
        <p:nvSpPr>
          <p:cNvPr id="31" name="Text 25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32" name="Text 26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PETA MODUL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99107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Text 1"/>
          <p:cNvSpPr/>
          <p:nvPr/>
        </p:nvSpPr>
        <p:spPr>
          <a:xfrm>
            <a:off x="731520" y="64008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RINGKASAN KESELURUHAN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1097280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Empat perkara untuk dibawa pulang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731520" y="2103120"/>
            <a:ext cx="2679192" cy="3017520"/>
          </a:xfrm>
          <a:prstGeom prst="roundRect">
            <a:avLst>
              <a:gd name="adj" fmla="val 3413"/>
            </a:avLst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1613916" y="2377440"/>
            <a:ext cx="914400" cy="91440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228" y="2587752"/>
            <a:ext cx="493776" cy="49377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14400" y="3429000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Undang-undang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960120" y="3886200"/>
            <a:ext cx="222199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S.15 pekerja, S.17 orang awam. Akta 139 kini OSHA + CF Regulations 2024. Pemeriksaan 15 bulan kekal.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3547872" y="2103120"/>
            <a:ext cx="2679192" cy="3017520"/>
          </a:xfrm>
          <a:prstGeom prst="roundRect">
            <a:avLst>
              <a:gd name="adj" fmla="val 3413"/>
            </a:avLst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Shape 8"/>
          <p:cNvSpPr/>
          <p:nvPr/>
        </p:nvSpPr>
        <p:spPr>
          <a:xfrm>
            <a:off x="4430268" y="2377440"/>
            <a:ext cx="914400" cy="91440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580" y="2587752"/>
            <a:ext cx="493776" cy="49377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730752" y="3429000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Rekabentuk</a:t>
            </a:r>
            <a:endParaRPr lang="en-US" sz="1700" dirty="0"/>
          </a:p>
        </p:txBody>
      </p:sp>
      <p:sp>
        <p:nvSpPr>
          <p:cNvPr id="14" name="Text 10"/>
          <p:cNvSpPr/>
          <p:nvPr/>
        </p:nvSpPr>
        <p:spPr>
          <a:xfrm>
            <a:off x="3776472" y="3886200"/>
            <a:ext cx="222199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Komponen serentak. RTT→INT→AWT, HC. Bilangan lif ialah LOGIK, bukan satu formula.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6364224" y="2103120"/>
            <a:ext cx="2679192" cy="3017520"/>
          </a:xfrm>
          <a:prstGeom prst="roundRect">
            <a:avLst>
              <a:gd name="adj" fmla="val 3413"/>
            </a:avLst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Shape 12"/>
          <p:cNvSpPr/>
          <p:nvPr/>
        </p:nvSpPr>
        <p:spPr>
          <a:xfrm>
            <a:off x="7246620" y="2377440"/>
            <a:ext cx="914400" cy="91440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932" y="2587752"/>
            <a:ext cx="493776" cy="493776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547104" y="3429000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Tenaga</a:t>
            </a:r>
            <a:endParaRPr lang="en-US" sz="1700" dirty="0"/>
          </a:p>
        </p:txBody>
      </p:sp>
      <p:sp>
        <p:nvSpPr>
          <p:cNvPr id="19" name="Text 14"/>
          <p:cNvSpPr/>
          <p:nvPr/>
        </p:nvSpPr>
        <p:spPr>
          <a:xfrm>
            <a:off x="6592824" y="3886200"/>
            <a:ext cx="222199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25745 gred A–G. Regen + VVVF + kawalan pintar. Buktikan dengan payback.</a:t>
            </a:r>
            <a:endParaRPr lang="en-US" sz="1200" dirty="0"/>
          </a:p>
        </p:txBody>
      </p:sp>
      <p:sp>
        <p:nvSpPr>
          <p:cNvPr id="20" name="Shape 15"/>
          <p:cNvSpPr/>
          <p:nvPr/>
        </p:nvSpPr>
        <p:spPr>
          <a:xfrm>
            <a:off x="9180576" y="2103120"/>
            <a:ext cx="2679192" cy="3017520"/>
          </a:xfrm>
          <a:prstGeom prst="roundRect">
            <a:avLst>
              <a:gd name="adj" fmla="val 3413"/>
            </a:avLst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Shape 16"/>
          <p:cNvSpPr/>
          <p:nvPr/>
        </p:nvSpPr>
        <p:spPr>
          <a:xfrm>
            <a:off x="10062972" y="2377440"/>
            <a:ext cx="914400" cy="91440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284" y="2587752"/>
            <a:ext cx="493776" cy="493776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9363456" y="3429000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Penyenggaraan</a:t>
            </a:r>
            <a:endParaRPr lang="en-US" sz="1700" dirty="0"/>
          </a:p>
        </p:txBody>
      </p:sp>
      <p:sp>
        <p:nvSpPr>
          <p:cNvPr id="24" name="Text 18"/>
          <p:cNvSpPr/>
          <p:nvPr/>
        </p:nvSpPr>
        <p:spPr>
          <a:xfrm>
            <a:off x="9409176" y="3886200"/>
            <a:ext cx="222199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cegah kerosakan. Diagnosis ikut urutan logik. Rekod ialah bukti pematuhan.</a:t>
            </a:r>
            <a:endParaRPr lang="en-US" sz="1200" dirty="0"/>
          </a:p>
        </p:txBody>
      </p:sp>
      <p:sp>
        <p:nvSpPr>
          <p:cNvPr id="25" name="Shape 19"/>
          <p:cNvSpPr/>
          <p:nvPr/>
        </p:nvSpPr>
        <p:spPr>
          <a:xfrm>
            <a:off x="731520" y="5349240"/>
            <a:ext cx="10725912" cy="868680"/>
          </a:xfrm>
          <a:prstGeom prst="roundRect">
            <a:avLst>
              <a:gd name="adj" fmla="val 8421"/>
            </a:avLst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6" name="Text 20"/>
          <p:cNvSpPr/>
          <p:nvPr/>
        </p:nvSpPr>
        <p:spPr>
          <a:xfrm>
            <a:off x="1005840" y="5349240"/>
            <a:ext cx="10149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Ukur → Baiki → Buktikan → Kekalkan.  </a:t>
            </a:r>
            <a:r>
              <a:rPr lang="en-US" sz="15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Satu sistem menegak, dilihat dari empat sudut — itulah kompetensi sebenar.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77151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822960" y="2286000"/>
            <a:ext cx="1554480" cy="1554480"/>
          </a:xfrm>
          <a:prstGeom prst="ellipse">
            <a:avLst/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" y="2670048"/>
            <a:ext cx="786384" cy="7863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3200" y="22402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3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BAHAGIAN 1 · RUMUSAN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2743200" y="2651760"/>
            <a:ext cx="8686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Perundangan &amp; Keselamatan</a:t>
            </a:r>
            <a:endParaRPr lang="en-US" sz="4000" dirty="0"/>
          </a:p>
        </p:txBody>
      </p:sp>
      <p:sp>
        <p:nvSpPr>
          <p:cNvPr id="7" name="Text 4"/>
          <p:cNvSpPr/>
          <p:nvPr/>
        </p:nvSpPr>
        <p:spPr>
          <a:xfrm>
            <a:off x="2743200" y="361188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Siapa bertanggungjawab, apa hukumannya, dan apa standardnya — selepas pindaan 2024.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3164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B1 · OSHA 1994 — PEMBAHAGIAN TANGGUNGJAWAB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Seksyen 15 lindungi pekerja · Seksyen 17 lindungi orang awam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566928" y="1600200"/>
            <a:ext cx="5440680" cy="274320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886968" y="1874520"/>
            <a:ext cx="777240" cy="77724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205740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847088" y="1938528"/>
            <a:ext cx="3931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Seksyen 15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932688" y="283464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LINDUNGI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2395728" y="283464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Pekerja &amp; juruteknik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932688" y="33375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BEBAN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2395728" y="333756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Kontraktor &amp; majikan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932688" y="384048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 GAGAL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2395728" y="384048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Tiada LOTO / kerja tak selamat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6199632" y="1600200"/>
            <a:ext cx="5440680" cy="274320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5" name="Shape 12"/>
          <p:cNvSpPr/>
          <p:nvPr/>
        </p:nvSpPr>
        <p:spPr>
          <a:xfrm>
            <a:off x="6519672" y="1874520"/>
            <a:ext cx="777240" cy="77724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552" y="2057400"/>
            <a:ext cx="411480" cy="41148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7479792" y="1938528"/>
            <a:ext cx="3931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Seksyen 17</a:t>
            </a:r>
            <a:endParaRPr lang="en-US" sz="2100" dirty="0"/>
          </a:p>
        </p:txBody>
      </p:sp>
      <p:sp>
        <p:nvSpPr>
          <p:cNvPr id="18" name="Text 14"/>
          <p:cNvSpPr/>
          <p:nvPr/>
        </p:nvSpPr>
        <p:spPr>
          <a:xfrm>
            <a:off x="6565392" y="283464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LINDUNGI</a:t>
            </a:r>
            <a:endParaRPr lang="en-US" sz="1000" dirty="0"/>
          </a:p>
        </p:txBody>
      </p:sp>
      <p:sp>
        <p:nvSpPr>
          <p:cNvPr id="19" name="Text 15"/>
          <p:cNvSpPr/>
          <p:nvPr/>
        </p:nvSpPr>
        <p:spPr>
          <a:xfrm>
            <a:off x="8028432" y="283464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Orang awam &amp; pengguna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6565392" y="33375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BEBAN</a:t>
            </a:r>
            <a:endParaRPr lang="en-US" sz="1000" dirty="0"/>
          </a:p>
        </p:txBody>
      </p:sp>
      <p:sp>
        <p:nvSpPr>
          <p:cNvPr id="21" name="Text 17"/>
          <p:cNvSpPr/>
          <p:nvPr/>
        </p:nvSpPr>
        <p:spPr>
          <a:xfrm>
            <a:off x="8028432" y="333756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Pemilik / penghuni bangunan</a:t>
            </a:r>
            <a:endParaRPr lang="en-US" sz="1300" dirty="0"/>
          </a:p>
        </p:txBody>
      </p:sp>
      <p:sp>
        <p:nvSpPr>
          <p:cNvPr id="22" name="Text 18"/>
          <p:cNvSpPr/>
          <p:nvPr/>
        </p:nvSpPr>
        <p:spPr>
          <a:xfrm>
            <a:off x="6565392" y="384048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 GAGAL</a:t>
            </a:r>
            <a:endParaRPr lang="en-US" sz="1000" dirty="0"/>
          </a:p>
        </p:txBody>
      </p:sp>
      <p:sp>
        <p:nvSpPr>
          <p:cNvPr id="23" name="Text 19"/>
          <p:cNvSpPr/>
          <p:nvPr/>
        </p:nvSpPr>
        <p:spPr>
          <a:xfrm>
            <a:off x="8028432" y="384048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 terhempas / pintu terbuka</a:t>
            </a:r>
            <a:endParaRPr lang="en-US" sz="1300" dirty="0"/>
          </a:p>
        </p:txBody>
      </p:sp>
      <p:sp>
        <p:nvSpPr>
          <p:cNvPr id="24" name="Shape 20"/>
          <p:cNvSpPr/>
          <p:nvPr/>
        </p:nvSpPr>
        <p:spPr>
          <a:xfrm>
            <a:off x="566928" y="4572000"/>
            <a:ext cx="11064240" cy="868680"/>
          </a:xfrm>
          <a:prstGeom prst="roundRect">
            <a:avLst>
              <a:gd name="adj" fmla="val 8421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1"/>
          <p:cNvSpPr/>
          <p:nvPr/>
        </p:nvSpPr>
        <p:spPr>
          <a:xfrm>
            <a:off x="868680" y="4773168"/>
            <a:ext cx="1051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INGAT: 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= orang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DALAM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sistem (juruteknik) · 17 = orang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LUAR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sistem (orang awam). Tanggungjawab DIKONGSI — dua-dua boleh didakwa serentak.</a:t>
            </a:r>
            <a:endParaRPr lang="en-US" sz="1400" dirty="0"/>
          </a:p>
        </p:txBody>
      </p:sp>
      <p:sp>
        <p:nvSpPr>
          <p:cNvPr id="26" name="Text 22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27" name="Text 23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86577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B23A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B1 · KEMASKINI PERUNDANGAN PENTING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Akta Kilang &amp; Jentera 1967 telah dimansuhkan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37160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B23A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Berkuat kuasa 1 Jun 2024 — diserap ke dalam OSHA 1994 (Pindaan 2022)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566928" y="1965960"/>
            <a:ext cx="5440680" cy="457200"/>
          </a:xfrm>
          <a:prstGeom prst="rect">
            <a:avLst/>
          </a:prstGeom>
          <a:solidFill>
            <a:srgbClr val="6B7794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731520" y="196596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SEBELUM (DECK LAMA)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6199632" y="1965960"/>
            <a:ext cx="5440680" cy="45720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6364224" y="196596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SELEPAS 1 JUN 2024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566928" y="2423160"/>
            <a:ext cx="5440680" cy="65836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6199632" y="2423160"/>
            <a:ext cx="5440680" cy="65836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2423160"/>
            <a:ext cx="5120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Akta Kilang &amp; Jentera 1967 (Akta 139)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6364224" y="2423160"/>
            <a:ext cx="5120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OSHA 1994 + Peraturan (Plant Requiring CF) 2024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66928" y="3081528"/>
            <a:ext cx="5440680" cy="658368"/>
          </a:xfrm>
          <a:prstGeom prst="rect">
            <a:avLst/>
          </a:prstGeom>
          <a:solidFill>
            <a:srgbClr val="ECEFF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6199632" y="3081528"/>
            <a:ext cx="5440680" cy="658368"/>
          </a:xfrm>
          <a:prstGeom prst="rect">
            <a:avLst/>
          </a:prstGeom>
          <a:solidFill>
            <a:srgbClr val="ECEFF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3081528"/>
            <a:ext cx="5120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PMA / Perakuan Kelayakan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6364224" y="3081528"/>
            <a:ext cx="5120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Certificate of Fitness (CF) — istilah BM masih digunakan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566928" y="3739896"/>
            <a:ext cx="5440680" cy="65836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6199632" y="3739896"/>
            <a:ext cx="5440680" cy="65836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731520" y="3739896"/>
            <a:ext cx="5120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Diperiksa oleh Pegawai JKKP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6364224" y="3739896"/>
            <a:ext cx="5120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Pegawai DOSH ATAU Orang Kompeten berlesen (pihak ketiga)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566928" y="4398264"/>
            <a:ext cx="5440680" cy="658368"/>
          </a:xfrm>
          <a:prstGeom prst="rect">
            <a:avLst/>
          </a:prstGeom>
          <a:solidFill>
            <a:srgbClr val="ECEFF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2" name="Shape 20"/>
          <p:cNvSpPr/>
          <p:nvPr/>
        </p:nvSpPr>
        <p:spPr>
          <a:xfrm>
            <a:off x="6199632" y="4398264"/>
            <a:ext cx="5440680" cy="658368"/>
          </a:xfrm>
          <a:prstGeom prst="rect">
            <a:avLst/>
          </a:prstGeom>
          <a:solidFill>
            <a:srgbClr val="E3F0E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731520" y="4398264"/>
            <a:ext cx="5120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Kitaran pemeriksaan 15 bulan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6364224" y="4398264"/>
            <a:ext cx="5120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2E7D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bulan — KEKAL TIDAK BERUBAH ✓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566928" y="5056632"/>
            <a:ext cx="5440680" cy="65836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6" name="Shape 24"/>
          <p:cNvSpPr/>
          <p:nvPr/>
        </p:nvSpPr>
        <p:spPr>
          <a:xfrm>
            <a:off x="6199632" y="5056632"/>
            <a:ext cx="5440680" cy="65836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7" name="Text 25"/>
          <p:cNvSpPr/>
          <p:nvPr/>
        </p:nvSpPr>
        <p:spPr>
          <a:xfrm>
            <a:off x="731520" y="5056632"/>
            <a:ext cx="5120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Denda lebih rendah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6364224" y="5056632"/>
            <a:ext cx="5120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Sehingga RM100k / 1 thn penjara; RM500k + liabiliti pengarah</a:t>
            </a:r>
            <a:endParaRPr lang="en-US" sz="1250" dirty="0"/>
          </a:p>
        </p:txBody>
      </p:sp>
      <p:sp>
        <p:nvSpPr>
          <p:cNvPr id="29" name="Text 27"/>
          <p:cNvSpPr/>
          <p:nvPr/>
        </p:nvSpPr>
        <p:spPr>
          <a:xfrm>
            <a:off x="566928" y="60533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i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Pengajaran: undang-undang berubah — sentiasa rujuk DOSH/MyKKP untuk status semasa.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02663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B1 · STANDARD MS EN 81-20/50 — ANGKA BOLEH-AUDIT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“Selamat” bukan rasa — ia nombor yang boleh diukur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66928" y="1691640"/>
            <a:ext cx="2697480" cy="2148840"/>
          </a:xfrm>
          <a:prstGeom prst="roundRect">
            <a:avLst>
              <a:gd name="adj" fmla="val 425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749808" y="2011680"/>
            <a:ext cx="2331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50mm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795528" y="2880360"/>
            <a:ext cx="22402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Light curtain kesan halangan sekecil ini (liputan 25–1600mm)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3429000" y="1691640"/>
            <a:ext cx="2697480" cy="2148840"/>
          </a:xfrm>
          <a:prstGeom prst="roundRect">
            <a:avLst>
              <a:gd name="adj" fmla="val 425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3611880" y="2011680"/>
            <a:ext cx="2331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300N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3657600" y="2880360"/>
            <a:ext cx="22402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Daya dinding kabin mesti tahan (≤1mm ubah bentuk kekal)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6291072" y="1691640"/>
            <a:ext cx="2697480" cy="2148840"/>
          </a:xfrm>
          <a:prstGeom prst="roundRect">
            <a:avLst>
              <a:gd name="adj" fmla="val 425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6473952" y="2011680"/>
            <a:ext cx="2331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100/50/20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6519672" y="2880360"/>
            <a:ext cx="22402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Lux: kabin / car-top &amp; pit / hoistway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9153144" y="1691640"/>
            <a:ext cx="2697480" cy="2148840"/>
          </a:xfrm>
          <a:prstGeom prst="roundRect">
            <a:avLst>
              <a:gd name="adj" fmla="val 425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9336024" y="2011680"/>
            <a:ext cx="2331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1.0g</a:t>
            </a:r>
            <a:endParaRPr lang="en-US" sz="3600" dirty="0"/>
          </a:p>
        </p:txBody>
      </p:sp>
      <p:sp>
        <p:nvSpPr>
          <p:cNvPr id="15" name="Text 13"/>
          <p:cNvSpPr/>
          <p:nvPr/>
        </p:nvSpPr>
        <p:spPr>
          <a:xfrm>
            <a:off x="9381744" y="2880360"/>
            <a:ext cx="22402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Had nyahpecutan safety gear — lindung tulang belakang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66928" y="4069080"/>
            <a:ext cx="5440680" cy="1965960"/>
          </a:xfrm>
          <a:prstGeom prst="roundRect">
            <a:avLst>
              <a:gd name="adj" fmla="val 4651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822960" y="4251960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 SISTEM BREK BERASINGAN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22960" y="4617720"/>
            <a:ext cx="49377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Brek mesin</a:t>
            </a:r>
            <a:r>
              <a:rPr lang="en-US" sz="13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pada sheave; henti &amp; pegang setiap hentian.
</a:t>
            </a: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 gear</a:t>
            </a:r>
            <a:r>
              <a:rPr lang="en-US" sz="13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cengkam </a:t>
            </a: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guide rail</a:t>
            </a:r>
            <a:r>
              <a:rPr lang="en-US" sz="13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bila overspeed (dipicu governor).</a:t>
            </a:r>
            <a:endParaRPr lang="en-US" sz="1350" dirty="0"/>
          </a:p>
        </p:txBody>
      </p:sp>
      <p:sp>
        <p:nvSpPr>
          <p:cNvPr id="19" name="Shape 17"/>
          <p:cNvSpPr/>
          <p:nvPr/>
        </p:nvSpPr>
        <p:spPr>
          <a:xfrm>
            <a:off x="6199632" y="4069080"/>
            <a:ext cx="5440680" cy="1965960"/>
          </a:xfrm>
          <a:prstGeom prst="roundRect">
            <a:avLst>
              <a:gd name="adj" fmla="val 4651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6446520" y="4251960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SISTEM PINTU — 3 LAPISAN PERLINDUNGAN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446520" y="4617720"/>
            <a:ext cx="49377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Light curtain</a:t>
            </a:r>
            <a:r>
              <a:rPr lang="en-US" sz="13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(kesan tanpa sentuh) · </a:t>
            </a: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Interlock</a:t>
            </a:r>
            <a:r>
              <a:rPr lang="en-US" sz="13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(tak gerak jika pintu terbuka) · </a:t>
            </a: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Bypass protection</a:t>
            </a:r>
            <a:r>
              <a:rPr lang="en-US" sz="13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(halang pintasan sengaja).</a:t>
            </a:r>
            <a:endParaRPr lang="en-US" sz="1350" dirty="0"/>
          </a:p>
        </p:txBody>
      </p:sp>
      <p:sp>
        <p:nvSpPr>
          <p:cNvPr id="22" name="Text 20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84587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E8B84B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822960" y="2286000"/>
            <a:ext cx="1554480" cy="1554480"/>
          </a:xfrm>
          <a:prstGeom prst="ellipse">
            <a:avLst/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" y="2670048"/>
            <a:ext cx="786384" cy="7863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3200" y="22402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kern="0" spc="3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BAHAGIAN 2 · RUMUSAN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2743200" y="2651760"/>
            <a:ext cx="8686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Rekabentuk &amp; Analisis Trafik</a:t>
            </a:r>
            <a:endParaRPr lang="en-US" sz="4000" dirty="0"/>
          </a:p>
        </p:txBody>
      </p:sp>
      <p:sp>
        <p:nvSpPr>
          <p:cNvPr id="7" name="Text 4"/>
          <p:cNvSpPr/>
          <p:nvPr/>
        </p:nvSpPr>
        <p:spPr>
          <a:xfrm>
            <a:off x="2743200" y="361188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Komponen yang bekerja serentak, dan matematik yang menilai prestasinya.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0462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B2 · KOMPONEN — LIMA SUBSISTEM SERENTAK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Kenal mesin: kegagalan satu menjejaskan keseluruhan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66928" y="1645920"/>
            <a:ext cx="2157984" cy="2743200"/>
          </a:xfrm>
          <a:prstGeom prst="roundRect">
            <a:avLst>
              <a:gd name="adj" fmla="val 423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1261872" y="1920240"/>
            <a:ext cx="768096" cy="768096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2093976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04088" y="2788920"/>
            <a:ext cx="18836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Traction Machine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731520" y="3383280"/>
            <a:ext cx="182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Pemacu utama — PMSM untuk kecekapan &amp; kawalan tepat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2852928" y="1645920"/>
            <a:ext cx="2157984" cy="2743200"/>
          </a:xfrm>
          <a:prstGeom prst="roundRect">
            <a:avLst>
              <a:gd name="adj" fmla="val 423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7"/>
          <p:cNvSpPr/>
          <p:nvPr/>
        </p:nvSpPr>
        <p:spPr>
          <a:xfrm>
            <a:off x="3547872" y="1920240"/>
            <a:ext cx="768096" cy="768096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608" y="2093976"/>
            <a:ext cx="420624" cy="42062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990088" y="2788920"/>
            <a:ext cx="18836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Counterweight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3017520" y="3383280"/>
            <a:ext cx="182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Imbang ~40–50% beban; motor cuma tanggung BEZA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5138928" y="1645920"/>
            <a:ext cx="2157984" cy="2743200"/>
          </a:xfrm>
          <a:prstGeom prst="roundRect">
            <a:avLst>
              <a:gd name="adj" fmla="val 423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5" name="Shape 11"/>
          <p:cNvSpPr/>
          <p:nvPr/>
        </p:nvSpPr>
        <p:spPr>
          <a:xfrm>
            <a:off x="5833872" y="1920240"/>
            <a:ext cx="768096" cy="768096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608" y="2093976"/>
            <a:ext cx="420624" cy="42062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276088" y="2788920"/>
            <a:ext cx="18836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Guide Rails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5303520" y="3383280"/>
            <a:ext cx="182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Pastikan car bergerak lurus, stabil, selamat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7424928" y="1645920"/>
            <a:ext cx="2157984" cy="2743200"/>
          </a:xfrm>
          <a:prstGeom prst="roundRect">
            <a:avLst>
              <a:gd name="adj" fmla="val 423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5"/>
          <p:cNvSpPr/>
          <p:nvPr/>
        </p:nvSpPr>
        <p:spPr>
          <a:xfrm>
            <a:off x="8119872" y="1920240"/>
            <a:ext cx="768096" cy="768096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608" y="2093976"/>
            <a:ext cx="420624" cy="420624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562088" y="2788920"/>
            <a:ext cx="18836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 Enclosure</a:t>
            </a:r>
            <a:endParaRPr lang="en-US" sz="1400" dirty="0"/>
          </a:p>
        </p:txBody>
      </p:sp>
      <p:sp>
        <p:nvSpPr>
          <p:cNvPr id="23" name="Text 17"/>
          <p:cNvSpPr/>
          <p:nvPr/>
        </p:nvSpPr>
        <p:spPr>
          <a:xfrm>
            <a:off x="7589520" y="3383280"/>
            <a:ext cx="182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Saiz kabin beri kesan terus pada kapasiti</a:t>
            </a:r>
            <a:endParaRPr lang="en-US" sz="1150" dirty="0"/>
          </a:p>
        </p:txBody>
      </p:sp>
      <p:sp>
        <p:nvSpPr>
          <p:cNvPr id="24" name="Shape 18"/>
          <p:cNvSpPr/>
          <p:nvPr/>
        </p:nvSpPr>
        <p:spPr>
          <a:xfrm>
            <a:off x="9710928" y="1645920"/>
            <a:ext cx="2157984" cy="2743200"/>
          </a:xfrm>
          <a:prstGeom prst="roundRect">
            <a:avLst>
              <a:gd name="adj" fmla="val 4237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5" name="Shape 19"/>
          <p:cNvSpPr/>
          <p:nvPr/>
        </p:nvSpPr>
        <p:spPr>
          <a:xfrm>
            <a:off x="10405872" y="1920240"/>
            <a:ext cx="768096" cy="768096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9608" y="2093976"/>
            <a:ext cx="420624" cy="420624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9848088" y="2788920"/>
            <a:ext cx="18836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Pit Buffers</a:t>
            </a:r>
            <a:endParaRPr lang="en-US" sz="1400" dirty="0"/>
          </a:p>
        </p:txBody>
      </p:sp>
      <p:sp>
        <p:nvSpPr>
          <p:cNvPr id="28" name="Text 21"/>
          <p:cNvSpPr/>
          <p:nvPr/>
        </p:nvSpPr>
        <p:spPr>
          <a:xfrm>
            <a:off x="9875520" y="3383280"/>
            <a:ext cx="182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Penyerap hentakan — pertahanan terakhir di dasar</a:t>
            </a:r>
            <a:endParaRPr lang="en-US" sz="1150" dirty="0"/>
          </a:p>
        </p:txBody>
      </p:sp>
      <p:sp>
        <p:nvSpPr>
          <p:cNvPr id="29" name="Shape 22"/>
          <p:cNvSpPr/>
          <p:nvPr/>
        </p:nvSpPr>
        <p:spPr>
          <a:xfrm>
            <a:off x="566928" y="4617720"/>
            <a:ext cx="11064240" cy="1417320"/>
          </a:xfrm>
          <a:prstGeom prst="roundRect">
            <a:avLst>
              <a:gd name="adj" fmla="val 6452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0" name="Text 23"/>
          <p:cNvSpPr/>
          <p:nvPr/>
        </p:nvSpPr>
        <p:spPr>
          <a:xfrm>
            <a:off x="868680" y="480060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FIZIK COUNTERWEIGHT</a:t>
            </a:r>
            <a:endParaRPr lang="en-US" sz="1100" dirty="0"/>
          </a:p>
        </p:txBody>
      </p:sp>
      <p:sp>
        <p:nvSpPr>
          <p:cNvPr id="31" name="Text 24"/>
          <p:cNvSpPr/>
          <p:nvPr/>
        </p:nvSpPr>
        <p:spPr>
          <a:xfrm>
            <a:off x="868680" y="507492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 = (m_car − m_cw)·g + (m_car + m_cw)·a</a:t>
            </a:r>
            <a:endParaRPr lang="en-US" sz="1700" dirty="0"/>
          </a:p>
        </p:txBody>
      </p:sp>
      <p:sp>
        <p:nvSpPr>
          <p:cNvPr id="32" name="Text 25"/>
          <p:cNvSpPr/>
          <p:nvPr/>
        </p:nvSpPr>
        <p:spPr>
          <a:xfrm>
            <a:off x="868680" y="5440680"/>
            <a:ext cx="10607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Graviti guna </a:t>
            </a:r>
            <a:r>
              <a:rPr lang="en-US" sz="125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BEZA</a:t>
            </a:r>
            <a:r>
              <a:rPr lang="en-US" sz="12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jisim (berlawan, separa batal) · Inersia guna </a:t>
            </a:r>
            <a:r>
              <a:rPr lang="en-US" sz="125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JUMLAH</a:t>
            </a:r>
            <a:r>
              <a:rPr lang="en-US" sz="12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jisim (semua digerak serentak). Bila graviti tarik &gt; daya motor → motor MENJANA (regen).</a:t>
            </a:r>
            <a:endParaRPr lang="en-US" sz="1250" dirty="0"/>
          </a:p>
        </p:txBody>
      </p:sp>
      <p:sp>
        <p:nvSpPr>
          <p:cNvPr id="33" name="Text 26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34" name="Text 27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81309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7548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B2 · ANALISIS TRAFIK — EMPAT ANGKA PRESTASI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77724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Matematik yang menilai kualiti servis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66928" y="1691640"/>
            <a:ext cx="2606040" cy="1920240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749808" y="1920240"/>
            <a:ext cx="2240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RTT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704088" y="251460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Round Trip Time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704088" y="292608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7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Masa satu pusingan penuh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127248" y="2331720"/>
            <a:ext cx="228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8B84B"/>
                </a:solidFill>
              </a:rPr>
              <a:t>→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3337560" y="1691640"/>
            <a:ext cx="2606040" cy="1920240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3520440" y="1920240"/>
            <a:ext cx="2240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3474720" y="251460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Interval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474720" y="292608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7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 = RTT ÷ N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897880" y="2331720"/>
            <a:ext cx="228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8B84B"/>
                </a:solidFill>
              </a:rPr>
              <a:t>→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6108192" y="1691640"/>
            <a:ext cx="2606040" cy="1920240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6291072" y="1920240"/>
            <a:ext cx="2240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AWT</a:t>
            </a:r>
            <a:endParaRPr lang="en-US" sz="3000" dirty="0"/>
          </a:p>
        </p:txBody>
      </p:sp>
      <p:sp>
        <p:nvSpPr>
          <p:cNvPr id="16" name="Text 14"/>
          <p:cNvSpPr/>
          <p:nvPr/>
        </p:nvSpPr>
        <p:spPr>
          <a:xfrm>
            <a:off x="6245352" y="251460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Avg Waiting Time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245352" y="292608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7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AWT ≈ INT ÷ 2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668512" y="2331720"/>
            <a:ext cx="228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8B84B"/>
                </a:solidFill>
              </a:rPr>
              <a:t>→</a:t>
            </a:r>
            <a:endParaRPr lang="en-US" sz="2200" dirty="0"/>
          </a:p>
        </p:txBody>
      </p:sp>
      <p:sp>
        <p:nvSpPr>
          <p:cNvPr id="19" name="Shape 17"/>
          <p:cNvSpPr/>
          <p:nvPr/>
        </p:nvSpPr>
        <p:spPr>
          <a:xfrm>
            <a:off x="8878824" y="1691640"/>
            <a:ext cx="2606040" cy="1920240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9061704" y="1920240"/>
            <a:ext cx="2240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</a:t>
            </a:r>
            <a:endParaRPr lang="en-US" sz="3000" dirty="0"/>
          </a:p>
        </p:txBody>
      </p:sp>
      <p:sp>
        <p:nvSpPr>
          <p:cNvPr id="21" name="Text 19"/>
          <p:cNvSpPr/>
          <p:nvPr/>
        </p:nvSpPr>
        <p:spPr>
          <a:xfrm>
            <a:off x="9015984" y="251460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27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Handling Capacity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9015984" y="292608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7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HC = (300 × P) ÷ INT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566928" y="3840480"/>
            <a:ext cx="11064240" cy="2194560"/>
          </a:xfrm>
          <a:prstGeom prst="roundRect">
            <a:avLst>
              <a:gd name="adj" fmla="val 4167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4" name="Text 22"/>
          <p:cNvSpPr/>
          <p:nvPr/>
        </p:nvSpPr>
        <p:spPr>
          <a:xfrm>
            <a:off x="868680" y="402336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CONTOH: pejabat 20 tingkat · 1,500 pengguna · sasaran interval &lt; 30s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1097280" y="44348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RTT ≈ 160s · P = 13 org/car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1097280" y="4818888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N = 160 ÷ 30 = 5.3 → 6 lif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097280" y="5202936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 sebenar = 160 ÷ 6 = 26.7s  ✓ (bawah 30s)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1097280" y="5586984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HC = (300 × 13) ÷ 26.7 ≈ 146 org/5min = 9.7% populasi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8183880" y="4480560"/>
            <a:ext cx="3291840" cy="1325880"/>
          </a:xfrm>
          <a:prstGeom prst="roundRect">
            <a:avLst>
              <a:gd name="adj" fmla="val 5517"/>
            </a:avLst>
          </a:prstGeom>
          <a:solidFill>
            <a:srgbClr val="16203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0" name="Text 28"/>
          <p:cNvSpPr/>
          <p:nvPr/>
        </p:nvSpPr>
        <p:spPr>
          <a:xfrm>
            <a:off x="8366760" y="461772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8B8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PENGAJARAN TERAS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8366760" y="489204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Bilangan lif BUKAN satu formula — ia gabungan saiz car, kelajuan, masa pintu &amp; corak </a:t>
            </a:r>
            <a:r>
              <a:rPr lang="en-US" sz="1150" dirty="0" err="1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henti</a:t>
            </a:r>
            <a:r>
              <a:rPr lang="en-US" sz="1150" dirty="0">
                <a:solidFill>
                  <a:srgbClr val="A9C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150" dirty="0"/>
          </a:p>
        </p:txBody>
      </p:sp>
      <p:sp>
        <p:nvSpPr>
          <p:cNvPr id="32" name="Text 30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DBKL · MODUL LATIHAN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7985455" y="6446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6B77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RUMUSAN · BAHAGIAN 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69487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B7E173F-5D0F-4012-AC3A-448558232419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d47d245e-06e8-49b0-801f-b587a61d221c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1976</Words>
  <Application>Microsoft Office PowerPoint</Application>
  <PresentationFormat>Widescreen</PresentationFormat>
  <Paragraphs>341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Rumusan Modul - Sistem Lif &amp; Eskalator</dc:title>
  <dc:subject>PptxGenJS Presentation</dc:subject>
  <dc:creator>DBKL x IIUM Training</dc:creator>
  <cp:lastModifiedBy>MOHD AZAN BIN MOHAMMED SAPARDI</cp:lastModifiedBy>
  <cp:revision>3</cp:revision>
  <dcterms:created xsi:type="dcterms:W3CDTF">2026-06-29T13:18:21Z</dcterms:created>
  <dcterms:modified xsi:type="dcterms:W3CDTF">2026-06-29T23:13:05Z</dcterms:modified>
</cp:coreProperties>
</file>