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88825" cy="6858000"/>
  <p:notesSz cx="6858000" cy="121888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0A53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256032" y="0"/>
            <a:ext cx="91440" cy="685800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914400" y="105156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KURSUS PROFESIONAL DBKL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868680" y="1554480"/>
            <a:ext cx="1042416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Suite Simulator Latihan</a:t>
            </a:r>
            <a:endParaRPr lang="en-US" sz="47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Lif &amp; Eskalator</a:t>
            </a:r>
            <a:endParaRPr lang="en-US" sz="4700" dirty="0"/>
          </a:p>
        </p:txBody>
      </p:sp>
      <p:sp>
        <p:nvSpPr>
          <p:cNvPr id="6" name="Text 4"/>
          <p:cNvSpPr/>
          <p:nvPr/>
        </p:nvSpPr>
        <p:spPr>
          <a:xfrm>
            <a:off x="914400" y="3611880"/>
            <a:ext cx="98755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80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 belas simulator interaktif untuk rekabentuk, operasi, penyelenggaraan dan pengurusan tenaga lif dan eskalator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914400" y="4800600"/>
            <a:ext cx="10332720" cy="18288"/>
          </a:xfrm>
          <a:prstGeom prst="rect">
            <a:avLst/>
          </a:prstGeom>
          <a:solidFill>
            <a:srgbClr val="2C476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914400" y="4937760"/>
            <a:ext cx="10332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i="1" dirty="0">
                <a:solidFill>
                  <a:srgbClr val="9FB4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Kursus Rekabentuk Serta Penyelenggaraan Sistem Lif dan Eskalator — Penjimatan Tenaga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914400" y="5715000"/>
            <a:ext cx="10332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Tepat kejuruteraan   ·   Dwibahasa EN / BM   ·   Setiap formula bersumber   ·   Luar talian</a:t>
            </a:r>
            <a:endParaRPr lang="en-US" sz="13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E7C8B96-840C-82E0-F42B-58E0B2C6F9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9962" y="598955"/>
            <a:ext cx="2539766" cy="25397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4 — Kalkulator Pai Tenaga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25745-2:2015 — pengiraan &amp; pengelasan tenaga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Memecahkan tenaga tahunan lif kepada traksi (motor), sedia, pemacu pintu dan tambahan (lampu + kipas) — dan menunjukkan bagaimana keamatan penggunaan mengalih keseimbangan.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6,150 kWj / tahun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Contoh dikira ISO Lampiran E (jalur 6,000–9,000)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energy-pi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Donat motor / sedia / pintu / tambahan dengan tangga kelas A–G.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4 — Kalkulator Pai Tenaga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 = k_beban · m_nilai · g · h          (kerja luar imbang)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E_rc = W / η_pemacu    η: gear .50 · PMSM .70 · hid .35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Harian = E_rc·n_mula + sedia + pintu + tambahan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Tahunan = Harian × 365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Spesifik = Tahunan / (beban·perjalanan) → kelas A–G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k_beban = 0.35 faktor beban pejabat (ISO Lampiran E); E_rc dianggar, bukan diukur (DECISIONS E1).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donat pada lif lalai (1000 kg, bergear, kategori 3).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Turunkan ke kategori 1 — sedia + lampu atasi motor.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Naikkan ke kategori 6 — motor mendominasi. Bincang sebabnya.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Tukar bergear → PMSM tanpa gear; hirisan motor mengecil (lebih cekap).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Motor BUKAN sentiasa pengguna terbesar. Sepanjang tahun, sedia + lampu boleh melebihi traksi pada lif trafik rendah (500 W hidup 20 j/hari ≈ 3,650 kWj/tahun). Itulah hujah untuk auto-sedia dan naik taraf LED.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Perubahan tunggal mana paling mengurangkan tenaga tahunan lif INI? (Bergantung pada hirisan dominan.)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5 — Bayaran Balik Mod Tidur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25745-2:2015 — model tenaga sedia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Mengukur penjimatan daripada mengaktifkan auto-sedia lif (mod tidur), dan menerangkan mengapa bayaran balik biasanya serta-merta.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RM 830/thn · segera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→ 80 W melahu · 18 j/hari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sleep-mod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Carta kuasa 24-jam; jurang sentiasa-hidup vs tidur ialah penjimatan.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5 — Bayaran Balik Mod Tidur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ΔE = (P_sebelum − P_selepas)/1000 · j_melahu · 365   [kWj/thn]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Penjimatan_RM = ΔE × tarif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Bayaran balik = kos modal / Penjimatan_RM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CO₂ = ΔE × 0.694 kg/kWj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500→80 W selama 18 j/hari ≈ 2,760 kWj/tahun. Biasanya tetapan pengawal → bayaran balik ≈ serta-merta.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penjimatan RM/tahun pada nilai lalai (tiada kos modal).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Tunjuk carta 24-j: jurang antara sentiasa-hidup dan tidur ialah penjimatan.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Tetapkan kos modal bukan sifar (naik taraf pengawal) — bayaran balik muncul.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Naikkan jam melahu ke 22 — penjimatan membesar pada lif hampir melahu.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Kuasa sedia tidak boleh diabai: ia berjalan 24/7, jadi walau kuasa kecil terkumpul. Penjimatan hampir selalu tetapan pengawal, bukan perkakasan baharu — jadi bayaran balik pada dasarnya serta-merta.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Tingkah laku lif apa yang set semula pemasa melahu, dan bagaimana pencetus palsu kerap boleh menghakis penjimatan?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6 — VVVF vs Pemacu Lama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 (2020) Jadual 6.3 — tenaga relatif pemacu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 /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Menerangkan mengapa pemacu VVVF — terutama PMSM tanpa gear — menggunakan tenaga jauh lebih sedikit daripada AC 1-/2-kelajuan atau ACVV.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50% jimat traksi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 1-kelajuan → PMSM tanpa gear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vvvf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Lengkung kuasa: denyut 1-kelajuan vs tanjakan VVVF lancar.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6 — VVVF vs Pemacu Lama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 /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Indeks relatif: 1-kelajuan 1.00 · 2-kelajuan .95 · ACVV .70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VVVF bergear .55 · tanpa gear .40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Penjimatan = (idx_lama − idx_baru) / (idx_lama + f_tetap)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= (1.00 − 0.40) / (1.00 + 0.20) = 50%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f_tetap = 0.20 (kawalan/tambahan yang pemacu tak boleh kurang) selaraskan indeks 60% dengan sasaran 45–55% (DECISIONS M1).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% penjimatan pada tukaran lalai 1-kelajuan → PMSM tanpa gear.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Kaji carta kuasa-sepanjang-perjalanan: denyut segi empat vs tanjakan lancar.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Langkah melalui tangga pemacu (2-kelajuan → ACVV → VVVF bergear → tanpa gear).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Tenaga tidak berkadar dengan plat nama motor — kerja mekanikal setiap perjalanan ditetapkan oleh lif, bukan motor. VVVF membenarkan motor bersaiz baik buat kerja sama dengan jauh kurang pembaziran; tanjakan lancar juga kurangkan permintaan puncak, haba dan haus gear.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Selain tenaga, apa yang tanjakan VVVF lancar perbaiki? (Keselesaan, permintaan puncak, haba motor, haus gear.)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7 — Pemacu Janakuasa Semula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Imbangan tenaga traksi · konteks ISO 25745-2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Menerangkan bila motor lif menjana dan bukan menggunakan, dan mengukur tenaga tahunan yang pemacu regen pulih dan bukan dibazir sebagai haba.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≈ 27% jimat bersih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1600 kg · trafik campuran · suapan grid (jalur 20–35%)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regen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Skema aliran tenaga + bar tenaga kasar, dipulih dan bersih.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7 — Pemacu Janakuasa Semula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6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Δm = (m_kereta + k·m_beban) − m_pemberat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ΔPE = Δm·g·h     ΔPE&gt;0 memotor · ΔPE&lt;0 menjana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Dipulih = η_regen · Σ|ΔPE_jana| − geseran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geseran = 0.06 · berat kasar (tak boleh dipulih)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Fizik betul: sisi berat menurun → menjana (DECISIONS R1). Suapan grid MATI → pemulihan = 0.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pengurangan bersih ~25–30% pada nilai lalai.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Jejak anak panah tenaga: ke kereta (memotor) vs balik ke grid (menjana).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Togol suapan grid MATI — penjimatan jatuh ke sifar.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Banding puncak-naik vs puncak-turun — mana lebih menjana?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Regen bukan “tenaga percuma” — ia hanya memulih sebahagian yang graviti kembalikan pada penurunan; kehilangan geseran dan inersia tak boleh dipulih, sebab itu pengurangan 20–35%, bukan ~60%. Lif tinggi, trafik tinggi dengan penurunan berat paling untung.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Mengapa perjalanan seimbang sempurna (Δm ≈ 0) tidak banyak guna atau jana tenaga traksi?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8 — Kalkulator Naik Taraf LED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Tenaga lampu · faktor CO₂ grid MyHIJAU (0.694)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Mengukur penjimatan lampu kabin/aci, bayaran balik dan CO₂ dielak daripada menukar lampu pijar / halogen / CFL kepada LED.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bayaran balik &lt; 1–2 thn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× 50 W halogen → 6 W LED · 24 j/hari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led-retrofit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 beban sebelum/selepas dan garis penjimatan terkumpul lintas sifar.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8 — Kalkulator Naik Taraf LED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Beban = n · W ;   ΔP = n·(W_lama − W_LED)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ΔE = ΔP/1000 · jam · 365      [kWj/tahun]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Bayaran balik = (n·unit + buruh) / (ΔE × tarif)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CO₂ dielak = ΔE × 0.694 kg/kWj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Lampu kabin selalu berjalan 24/7 — garis penjimatan terkumpul lintas sifar dalam ~1–2 tahun.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RM/tahun dijimat dan bayaran balik pada lalai 6-halogen.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Pilih jenis lampu — watt tipikal + setara LED auto-isi.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Lihat garis terkumpul lintas sifar pada tahun bayaran balik.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Turunkan jam-hidup 24 → 12; bincang bagaimana bayaran balik memanjang.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bukan “terlalu mahal” — silang biasanya bawah 1–2 tahun. Selain kWj, ia kurangkan beban haba (kurang penghawa dingin) dan penyelenggaraan (hayat lampu jauh lebih panjang).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8A6D0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8A6D0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Selain tenaga, apa faedah operasi yang mewajarkan naik taraf LED dalam kabin lif?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10058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Cara menggunakan suite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10058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Satu cengkerang konsisten — dua belas simulator pusing-dail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457200" y="1371600"/>
            <a:ext cx="82296" cy="224028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Shape 5"/>
          <p:cNvSpPr/>
          <p:nvPr/>
        </p:nvSpPr>
        <p:spPr>
          <a:xfrm>
            <a:off x="713232" y="1645920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713232" y="1645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371600" y="1664208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Dwibahasa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31520" y="2331720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Tukar EN / BM bila-bila — setiap label, pandangan dan kandungan adalah dwibahasa.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315968" y="1371600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2" name="Shape 10"/>
          <p:cNvSpPr/>
          <p:nvPr/>
        </p:nvSpPr>
        <p:spPr>
          <a:xfrm>
            <a:off x="4315968" y="1371600"/>
            <a:ext cx="82296" cy="224028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3" name="Shape 11"/>
          <p:cNvSpPr/>
          <p:nvPr/>
        </p:nvSpPr>
        <p:spPr>
          <a:xfrm>
            <a:off x="4572000" y="1645920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4" name="Text 12"/>
          <p:cNvSpPr/>
          <p:nvPr/>
        </p:nvSpPr>
        <p:spPr>
          <a:xfrm>
            <a:off x="4572000" y="1645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230368" y="1664208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Tunjuk formula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4590288" y="2331720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Dedahkan matematik bersumber di sebalik setiap keputusan pada skrin.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8174736" y="1371600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8174736" y="1371600"/>
            <a:ext cx="82296" cy="224028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Shape 17"/>
          <p:cNvSpPr/>
          <p:nvPr/>
        </p:nvSpPr>
        <p:spPr>
          <a:xfrm>
            <a:off x="8430768" y="1645920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0" name="Text 18"/>
          <p:cNvSpPr/>
          <p:nvPr/>
        </p:nvSpPr>
        <p:spPr>
          <a:xfrm>
            <a:off x="8430768" y="16459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9089136" y="1664208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Nota jurulatih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8449056" y="2331720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Objektif, aliran kelas dan soalan perbincangan terbina bagi setiap simulator.</a:t>
            </a:r>
            <a:endParaRPr lang="en-US" sz="1350" dirty="0"/>
          </a:p>
        </p:txBody>
      </p:sp>
      <p:sp>
        <p:nvSpPr>
          <p:cNvPr id="23" name="Shape 21"/>
          <p:cNvSpPr/>
          <p:nvPr/>
        </p:nvSpPr>
        <p:spPr>
          <a:xfrm>
            <a:off x="457200" y="3904488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457200" y="3904488"/>
            <a:ext cx="82296" cy="224028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Shape 23"/>
          <p:cNvSpPr/>
          <p:nvPr/>
        </p:nvSpPr>
        <p:spPr>
          <a:xfrm>
            <a:off x="713232" y="4178808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6" name="Text 24"/>
          <p:cNvSpPr/>
          <p:nvPr/>
        </p:nvSpPr>
        <p:spPr>
          <a:xfrm>
            <a:off x="713232" y="417880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371600" y="4197096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Tetapkan tarif</a:t>
            </a:r>
            <a:endParaRPr lang="en-US" sz="1700" dirty="0"/>
          </a:p>
        </p:txBody>
      </p:sp>
      <p:sp>
        <p:nvSpPr>
          <p:cNvPr id="28" name="Text 26"/>
          <p:cNvSpPr/>
          <p:nvPr/>
        </p:nvSpPr>
        <p:spPr>
          <a:xfrm>
            <a:off x="731520" y="4864608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Ubah pengepala ke kadar TNB sebenar bangunan anda supaya angka RM relevan.</a:t>
            </a:r>
            <a:endParaRPr lang="en-US" sz="1350" dirty="0"/>
          </a:p>
        </p:txBody>
      </p:sp>
      <p:sp>
        <p:nvSpPr>
          <p:cNvPr id="29" name="Shape 27"/>
          <p:cNvSpPr/>
          <p:nvPr/>
        </p:nvSpPr>
        <p:spPr>
          <a:xfrm>
            <a:off x="4315968" y="3904488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30" name="Shape 28"/>
          <p:cNvSpPr/>
          <p:nvPr/>
        </p:nvSpPr>
        <p:spPr>
          <a:xfrm>
            <a:off x="4315968" y="3904488"/>
            <a:ext cx="82296" cy="224028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1" name="Shape 29"/>
          <p:cNvSpPr/>
          <p:nvPr/>
        </p:nvSpPr>
        <p:spPr>
          <a:xfrm>
            <a:off x="4572000" y="4178808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2" name="Text 30"/>
          <p:cNvSpPr/>
          <p:nvPr/>
        </p:nvSpPr>
        <p:spPr>
          <a:xfrm>
            <a:off x="4572000" y="417880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5230368" y="4197096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Susun atur tiga panel</a:t>
            </a:r>
            <a:endParaRPr lang="en-US" sz="1700" dirty="0"/>
          </a:p>
        </p:txBody>
      </p:sp>
      <p:sp>
        <p:nvSpPr>
          <p:cNvPr id="34" name="Text 32"/>
          <p:cNvSpPr/>
          <p:nvPr/>
        </p:nvSpPr>
        <p:spPr>
          <a:xfrm>
            <a:off x="4590288" y="4864608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Kawalan · Visualisasi · Keputusan &amp; pandangan — cengkerang sama merentas dua belas.</a:t>
            </a:r>
            <a:endParaRPr lang="en-US" sz="1350" dirty="0"/>
          </a:p>
        </p:txBody>
      </p:sp>
      <p:sp>
        <p:nvSpPr>
          <p:cNvPr id="35" name="Shape 33"/>
          <p:cNvSpPr/>
          <p:nvPr/>
        </p:nvSpPr>
        <p:spPr>
          <a:xfrm>
            <a:off x="8174736" y="3904488"/>
            <a:ext cx="3557016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36" name="Shape 34"/>
          <p:cNvSpPr/>
          <p:nvPr/>
        </p:nvSpPr>
        <p:spPr>
          <a:xfrm>
            <a:off x="8174736" y="3904488"/>
            <a:ext cx="82296" cy="224028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7" name="Shape 35"/>
          <p:cNvSpPr/>
          <p:nvPr/>
        </p:nvSpPr>
        <p:spPr>
          <a:xfrm>
            <a:off x="8430768" y="4178808"/>
            <a:ext cx="502920" cy="502920"/>
          </a:xfrm>
          <a:prstGeom prst="roundRect">
            <a:avLst>
              <a:gd name="adj" fmla="val 49091"/>
            </a:avLst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8" name="Text 36"/>
          <p:cNvSpPr/>
          <p:nvPr/>
        </p:nvSpPr>
        <p:spPr>
          <a:xfrm>
            <a:off x="8430768" y="417880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2200" dirty="0"/>
          </a:p>
        </p:txBody>
      </p:sp>
      <p:sp>
        <p:nvSpPr>
          <p:cNvPr id="39" name="Text 37"/>
          <p:cNvSpPr/>
          <p:nvPr/>
        </p:nvSpPr>
        <p:spPr>
          <a:xfrm>
            <a:off x="9089136" y="4197096"/>
            <a:ext cx="2459736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A2A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Luar talian</a:t>
            </a:r>
            <a:endParaRPr lang="en-US" sz="1700" dirty="0"/>
          </a:p>
        </p:txBody>
      </p:sp>
      <p:sp>
        <p:nvSpPr>
          <p:cNvPr id="40" name="Text 38"/>
          <p:cNvSpPr/>
          <p:nvPr/>
        </p:nvSpPr>
        <p:spPr>
          <a:xfrm>
            <a:off x="8449056" y="4864608"/>
            <a:ext cx="3008376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Binaan statik buka dari file:// — tiada pelayan, sesuai untuk komputer riba kelas.</a:t>
            </a:r>
            <a:endParaRPr lang="en-US" sz="1350" dirty="0"/>
          </a:p>
        </p:txBody>
      </p:sp>
      <p:sp>
        <p:nvSpPr>
          <p:cNvPr id="41" name="Text 39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9 — Mod Operasi Eskalator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115-1 Lampiran H · ISO 25745-3:2015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 / 9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Membanding operasi eskalator berterusan, auto-perlahan dan atas-permintaan dan mengukur setiap penjimatan — menyedari pusingan tanpa beban (kosong) mendominasi penggunaan.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−36% perlahan · −60% henti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800 mm · naik 6 m · trafik mal puncak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escalator-modes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Tenaga harian bersebelahan: berterusan, perlahan dan atas-permintaan.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9 — Mod Operasi Eskalator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4 / 9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P_tanpabeban ≈ 0.30–0.55 · P_nilai   (dominan!)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Berterusan: kuasa penuh setiap jam operasi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Auto-perlahan: rangkak bila melahu → ~ −36%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Atas-permintaan: henti, mula pada penderia → ~ −60%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Penjimatan mengecil dalam aliran seragam (mantap) — sedikit masa melahu untuk dituai.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~36% pada lalai auto-perlahan (mal puncak).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Tukar ke atas-permintaan — penjimatan melonjak ke ~60%.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Tukar profil ke seragam — penjimatan mengecil.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Banding ketiga-tiga mod pada carta bar.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Eskalator kosong BUKAN guna hampir tiada — ia menarik 30–55% kuasa nilai hanya untuk memusing tapak. Atas-permintaan juga bukan selalu terbaik: pada unit aliran berterusan sibuk ia hampir tak berhenti, dan henti/mula kerap menegangkan komponen. Padankan mod dengan trafik.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B7C8E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B7C8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Untuk eskalator stesen transit sibuk 18 j/hari, mod mana anda tetapkan, dan mengapa?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10 — Jurulatih Diagnosis Kerosakan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EN 81-20:2017 / MS EN 81-50:2017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3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Mendiagnosis secara sistematik sepuluh kerosakan biasa lif/eskalator — mengetahui punca berkemungkinan, tindakan pertama, titik eskalasi, klausa berkaitan dan peringatan keselamatan.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 pokok · ≤ 6 soalan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Setiap laluan boleh dicapai &amp; terbatas (diuji)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fault-diagnosis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Aliran soalan bercabang berakhir kad punca + diagnosis keselamatan.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10 — Jurulatih Diagnosis Kerosakan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3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Pokok keputusan soalan ya/tidak (≤ 6 dalam)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Setiap laluan → nod terminal: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{ punca · tindakan · eskalasi · klausa · keselamatan }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 pokok; setiap nod boleh dicapai dari akar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Ujian snapshot menguatkuasa kebolehcapaian, tiada kitaran, dan had ≤6 soalan (MAINTENANCE.md).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Pilih kerosakan; peserta memandu soalan dengan kuat, mewajarkan setiap jawapan.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 diagnosis, baca peringatan KESELAMATAN dahulu.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Undur dan teroka cabang alternatif — lihat diagnosis berubah.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“Set semula dan jalan” bahaya: sesetengah pelantun (gear keselamatan, governor laju lampau) tak boleh diset semula sebelum pemeriksaan. Tahu BILA hendak eskalasi sebahagian penyelenggaraan cekap — beberapa kerosakan perlu lif dihentikan perkhidmatan segera.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Namakan satu kerosakan yang tak boleh diset semula di tapak. Siapa berkuasa kembalikan lif ke perkhidmatan, dan atas bukti apa?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11 — Perancang Penyelenggaraan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2473 · MS EN 81-20 · DOSH/JKKP (PMA)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5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Membina pelan penyelenggaraan berasaskan kekerapan untuk lif tertentu, mengenal pasti kewajipan berkanun DOSH/JKKP (PMA), dan mengesan jurang penjadualan.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jadual + iCal + jurang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Harian → berkanun; sepanduk lewat jadi merah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maintenance-plann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Jadual ikut kekerapan dengan sepanduk jurang PMA berkod warna.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11 — Perancang Penyelenggaraan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5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Tugas bertanda { kekerapan · kemahiran · terpakai · piawai }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Jadual = tapis(ikut jenis lif), kumpul harian→berkanun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Jurang PMA = hari ini − PMA_akhir  vs  365 hari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→ lewat · perlu-tidak-lama · ok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Eksport iCal RFC 5545 ke kalendar fasiliti. PMA (DOSH/JKKP) adalah tahunan dan berkanun.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jadual dikumpul ikut kekerapan, serta sepanduk analisis jurang.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Tetapkan PMA akhir lebih setahun lalu — sepanduk jadi merah (lewat).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Tukar jenis lif ke barang/hospital — tugas khusus jenis muncul.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Eksport fail iCal ke kalendar fasiliti.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Penyelenggaraan bukan “satu lawatan bulanan” — tugas merangkumi pemeriksaan harian hingga ujian berkanun tahunan. Pemeriksaan PMA ialah keperluan undang-undang, bukan pilihan; jika luput lif boleh dipaksa berhenti perkhidmatan.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PMA anda luput bulan lalu. Telusuri langkah segera — status perkhidmatan, tempahan DOSH/JKKP, rekod dan liabiliti.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12 — Memburu Bahaya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OSHA 1994 (Akta 514) · MS EN 81-20 / EN 115-1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7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Mengesan bahaya biasa lif/eskalator, skor risiko (kebarangkalian × keterukan), pilih kawalan dari hierarki, dan tetapkan tanggungjawab.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5×5 risiko · adegan skor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Lubang · bilik mesin · plat sikat · pendaratan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hazard-hunt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Adegan boleh klik dengan titik berjalur risiko dan laporan risiko baki.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12 — Memburu Bahaya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7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Risiko R = Kebarangkalian × Keterukan   (setiap 1–5)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Matriks 5×5 → jalur: rendah · sederhana · tinggi · kritikal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Hierarki kawalan: Kejuruteraan &gt; Pentadbiran &gt; PPE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Risiko baki = Σ R selepas kawalan dipilih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Setiap bahaya petik piawaiannya dan pihak bertanggungjawab; laporan adegan jumlahkan risiko baki.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Pilih adegan (lubang, bilik mesin, plat sikat, pendaratan).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Peserta klik setiap bahaya; yang dijumpai diserlah ikut warna jalur risiko.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Bagi setiap: bincang skor, tahap kawalan, piawai dipetik dan pemilik.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Semak laporan adegan dan jumlah risiko baki.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PPE TIDAK membaiki bahaya — ia tahap kawalan terendah; hapus atau kejuruterakan bahaya dahulu. Bahaya juga tidak sama: matriks 5×5 utamakan item kebarangkalian tinggi, keterukan tinggi.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Ambil bahaya risiko tertinggi anda. Cadang kawalan kejuruteraan dan skor semula risiko baki — adakah jalur turun?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Piawaian &amp; rujukan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10515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Setiap pemalar dan formula dalam suite boleh dijejak ke piawaian atau sumber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325880"/>
            <a:ext cx="54864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457200" y="1325880"/>
            <a:ext cx="82296" cy="1517904"/>
          </a:xfrm>
          <a:prstGeom prst="rect">
            <a:avLst/>
          </a:prstGeom>
          <a:solidFill>
            <a:srgbClr val="A8392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731520" y="1472184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A8392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Keselamatan &amp; pembinaan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49808" y="1892808"/>
            <a:ext cx="4919472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EN 81-20:2017 — lif penumpang &amp; barang (75 kg/orang, §5.4.2.1.1)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EN 81-50:2017 — pemeriksaan &amp; ujian komponen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115-1 — keselamatan eskalator &amp; laluan bergerak (Lampiran H)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245352" y="1325880"/>
            <a:ext cx="54864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6245352" y="1325880"/>
            <a:ext cx="82296" cy="1517904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6519672" y="1472184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Tenaga &amp; pengelasan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37960" y="1892808"/>
            <a:ext cx="4919472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25745-2:2015 — pengiraan &amp; pengelasan tenaga, lif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25745-3:2015 — eskalator &amp; laluan bergerak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57200" y="2907792"/>
            <a:ext cx="5486400" cy="15179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2907792"/>
            <a:ext cx="82296" cy="1517904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3054096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Trafik &amp; reka bentuk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49808" y="3474720"/>
            <a:ext cx="4919472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D: Transportation Systems in Buildings (2020)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Barney &amp; Al-Sharif — Elevator Traffic Handbook, ed. ke-2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Strakosch — The Vertical Transportation Handbook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245352" y="2907792"/>
            <a:ext cx="5486400" cy="335584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6245352" y="2907792"/>
            <a:ext cx="82296" cy="3355848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6519672" y="3054096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Kawal selia &amp; data Malaysia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537960" y="3474720"/>
            <a:ext cx="4919472" cy="2642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OSHA 1994 (Akta 514) · pemeriksaan berkanun PMA DOSH/JKKP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2473 — amalan penyelenggaraan lif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Tarif TNB C1: puncak RM 0.365 · luar puncak RM 0.224 · permintaan maks RM 30.30/kW·bln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Faktor grid MyHIJAU 2023: 0.694 kg CO₂/kWj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57200" y="4572000"/>
            <a:ext cx="548640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2" name="Shape 20"/>
          <p:cNvSpPr/>
          <p:nvPr/>
        </p:nvSpPr>
        <p:spPr>
          <a:xfrm>
            <a:off x="457200" y="4572000"/>
            <a:ext cx="82296" cy="1691640"/>
          </a:xfrm>
          <a:prstGeom prst="rect">
            <a:avLst/>
          </a:prstGeom>
          <a:solidFill>
            <a:srgbClr val="5E4491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731520" y="4718304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5E449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Pemalar fizikal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749808" y="5138928"/>
            <a:ext cx="4919472" cy="978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 = 9.80665 m/s² (Brosur SI BIPM, 2019)</a:t>
            </a:r>
            <a:endParaRPr lang="en-US" sz="1200" dirty="0"/>
          </a:p>
          <a:p>
            <a:pPr marL="177800" indent="-177800"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Ketumpatan udara 1.225 kg/m³ pada 15 °C (ISO 2533:1975)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109728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kejuruteraan &amp; pemudahan jujur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57200" y="73152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Apabila ringkasan dan piawaian dipetik mungkin bercanggah, penyelesaian didokumen — bukan disembunyi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298448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6" name="Shape 4"/>
          <p:cNvSpPr/>
          <p:nvPr/>
        </p:nvSpPr>
        <p:spPr>
          <a:xfrm>
            <a:off x="457200" y="1298448"/>
            <a:ext cx="82296" cy="1463040"/>
          </a:xfrm>
          <a:prstGeom prst="rect">
            <a:avLst/>
          </a:prstGeom>
          <a:solidFill>
            <a:srgbClr val="B5701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731520" y="1444752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B570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Model tenaga (E1)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31520" y="1828800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E_rc dianggar dari kerja luar imbang ÷ kecekapan pemacu, bukan kitaran Annex B diukur; setiap langkah ISO 25745-2 seterusnya mengikut piawai.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245352" y="1298448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6245352" y="1298448"/>
            <a:ext cx="82296" cy="1463040"/>
          </a:xfrm>
          <a:prstGeom prst="rect">
            <a:avLst/>
          </a:prstGeom>
          <a:solidFill>
            <a:srgbClr val="B85C12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6519672" y="1444752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B85C1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Penjimatan VVVF (M1)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6519672" y="1828800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Beban kawalan/tambahan tetap (f = 0.20) selaraskan indeks relatif 60% dengan jalur penerimaan 45–55% dan kajian kes terbitan.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457200" y="3017520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017520"/>
            <a:ext cx="82296" cy="146304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3163824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HC trafik (T1)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731520" y="3547872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Populasi dilayan = pop/tingkat × tingkat atas; “populasi 500” tunggal dalam ringkasan dianggap tergelincir — ia hasilkan HC 13.5% dan INT 28.7 s.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245352" y="3017520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8" name="Shape 16"/>
          <p:cNvSpPr/>
          <p:nvPr/>
        </p:nvSpPr>
        <p:spPr>
          <a:xfrm>
            <a:off x="6245352" y="3017520"/>
            <a:ext cx="82296" cy="1463040"/>
          </a:xfrm>
          <a:prstGeom prst="rect">
            <a:avLst/>
          </a:prstGeom>
          <a:solidFill>
            <a:srgbClr val="12796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6519672" y="3163824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2796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Fizik regen (R1/R2)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6519672" y="3547872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Dibetulkan supaya sisi berat menurun = menjana; pecahan geseran 0.06 menentukur pemulihan bersih ke jalur 20–35% pengeluar.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457200" y="4736592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2" name="Shape 20"/>
          <p:cNvSpPr/>
          <p:nvPr/>
        </p:nvSpPr>
        <p:spPr>
          <a:xfrm>
            <a:off x="457200" y="4736592"/>
            <a:ext cx="82296" cy="1463040"/>
          </a:xfrm>
          <a:prstGeom prst="rect">
            <a:avLst/>
          </a:prstGeom>
          <a:solidFill>
            <a:srgbClr val="2C6193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3" name="Text 21"/>
          <p:cNvSpPr/>
          <p:nvPr/>
        </p:nvSpPr>
        <p:spPr>
          <a:xfrm>
            <a:off x="731520" y="48828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2C619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Utama luar talian (A1)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731520" y="5266944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Penghala hash + asas relatif membenarkan binaan produksi berjalan dari file:// pada komputer riba kelas tanpa pelayan.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6245352" y="4736592"/>
            <a:ext cx="548640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6" name="Shape 24"/>
          <p:cNvSpPr/>
          <p:nvPr/>
        </p:nvSpPr>
        <p:spPr>
          <a:xfrm>
            <a:off x="6245352" y="4736592"/>
            <a:ext cx="82296" cy="1463040"/>
          </a:xfrm>
          <a:prstGeom prst="rect">
            <a:avLst/>
          </a:prstGeom>
          <a:solidFill>
            <a:srgbClr val="1E7D4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7" name="Text 25"/>
          <p:cNvSpPr/>
          <p:nvPr/>
        </p:nvSpPr>
        <p:spPr>
          <a:xfrm>
            <a:off x="6519672" y="4882896"/>
            <a:ext cx="4983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E7D4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Bersumber &amp; diuji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6519672" y="5266944"/>
            <a:ext cx="4983480" cy="80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Lapisan kejuruteraan tulen bebas React, bersumber penuh, dan diuji unit ke liputan baris 100% berbanding contoh dikira.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051560"/>
          </a:xfrm>
          <a:prstGeom prst="rect">
            <a:avLst/>
          </a:prstGeom>
          <a:solidFill>
            <a:srgbClr val="0E2335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Text 1"/>
          <p:cNvSpPr/>
          <p:nvPr/>
        </p:nvSpPr>
        <p:spPr>
          <a:xfrm>
            <a:off x="457200" y="201168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Peta kursus — dua belas simulator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10515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Setiap simulator dipetakan ke modul kursus, piawaian dan keputusan penerimaan</a:t>
            </a:r>
            <a:endParaRPr lang="en-US" sz="12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25880"/>
          <a:ext cx="11274552" cy="914400"/>
        </p:xfrm>
        <a:graphic>
          <a:graphicData uri="http://schemas.openxmlformats.org/drawingml/2006/table">
            <a:tbl>
              <a:tblPr/>
              <a:tblGrid>
                <a:gridCol w="5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7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#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Simulator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Modul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Piawaian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Keputusan utama</a:t>
                      </a:r>
                      <a:endParaRPr lang="en-US" sz="125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C6E8C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Simulator Aliran Trafik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CIBSE Guide D / Barney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 28.7 s · HC 13.5%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21698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2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Perbandingan Kawalan Kumpulan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Monte-Carlo (CIBSE)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−24% AWT · −65% hentian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3A5E80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3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Bestari Saiz Lif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CIBSE Guide D §4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× 1600 kg × 2.5 m/s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5701A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4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Kalkulator Pai Tenaga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25745-2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6,150 kWj / tahun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D4C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5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Bayaran Balik Mod Tidur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ISO 25745-2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RM 830/thn · segera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85C12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6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VVVF vs Pemacu Lama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/ 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CIBSE Table 6.3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50% jimat traksi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2796A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7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Pemacu Janakuasa Semula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Energy balance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27% jimat bersih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8A6D0C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8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Kalkulator Naik Taraf LED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MyHIJAU CO₂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bayaran balik &lt; 1–2 thn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B7C8E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9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 Operasi Eskalator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/ 9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 115-1 / ISO 25745-3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−36% perlahan · −60% henti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5E4491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10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Jurulatih Diagnosis Kerosakan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MS EN 81-20/50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 pokok · ≤ 6 soalan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2C6193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11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Perancang Penyelenggaraan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MS 2473 / DOSH PMA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jadual + iCal + jurang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A8392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12</a:t>
                      </a:r>
                      <a:endParaRPr lang="en-US" sz="12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50" b="1" dirty="0">
                          <a:solidFill>
                            <a:srgbClr val="1A2A3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Memburu Bahaya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5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OSHA 1994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40505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5×5 risiko · adegan skor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E2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256032"/>
          </a:xfrm>
          <a:prstGeom prst="rect">
            <a:avLst/>
          </a:prstGeom>
          <a:solidFill>
            <a:srgbClr val="E0A53A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0" y="6601968"/>
            <a:ext cx="12188952" cy="256032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914400" y="1371600"/>
            <a:ext cx="1033272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Ajar pertukaran —</a:t>
            </a:r>
            <a:endParaRPr lang="en-US" sz="4200" dirty="0"/>
          </a:p>
          <a:p>
            <a:pPr marL="0" indent="0">
              <a:lnSpc>
                <a:spcPct val="98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bukan sekadar nombor.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932688" y="3383280"/>
            <a:ext cx="10058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Buka suite, pilih kad, dan biar peserta pusing dail.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914400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7" name="Text 5"/>
          <p:cNvSpPr/>
          <p:nvPr/>
        </p:nvSpPr>
        <p:spPr>
          <a:xfrm>
            <a:off x="914400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914400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simulator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3035808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0" name="Text 8"/>
          <p:cNvSpPr/>
          <p:nvPr/>
        </p:nvSpPr>
        <p:spPr>
          <a:xfrm>
            <a:off x="3035808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500" dirty="0"/>
          </a:p>
        </p:txBody>
      </p:sp>
      <p:sp>
        <p:nvSpPr>
          <p:cNvPr id="11" name="Text 9"/>
          <p:cNvSpPr/>
          <p:nvPr/>
        </p:nvSpPr>
        <p:spPr>
          <a:xfrm>
            <a:off x="3035808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 kursus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5157216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5157216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100%</a:t>
            </a:r>
            <a:endParaRPr lang="en-US" sz="2500" dirty="0"/>
          </a:p>
        </p:txBody>
      </p:sp>
      <p:sp>
        <p:nvSpPr>
          <p:cNvPr id="14" name="Text 12"/>
          <p:cNvSpPr/>
          <p:nvPr/>
        </p:nvSpPr>
        <p:spPr>
          <a:xfrm>
            <a:off x="5157216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kejuruteraan bersumber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7278624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6" name="Text 14"/>
          <p:cNvSpPr/>
          <p:nvPr/>
        </p:nvSpPr>
        <p:spPr>
          <a:xfrm>
            <a:off x="7278624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 / BM</a:t>
            </a:r>
            <a:endParaRPr lang="en-US" sz="2500" dirty="0"/>
          </a:p>
        </p:txBody>
      </p:sp>
      <p:sp>
        <p:nvSpPr>
          <p:cNvPr id="17" name="Text 15"/>
          <p:cNvSpPr/>
          <p:nvPr/>
        </p:nvSpPr>
        <p:spPr>
          <a:xfrm>
            <a:off x="7278624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dwibahasa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9400032" y="4434840"/>
            <a:ext cx="1847088" cy="1280160"/>
          </a:xfrm>
          <a:prstGeom prst="rect">
            <a:avLst/>
          </a:prstGeom>
          <a:solidFill>
            <a:srgbClr val="17324A"/>
          </a:solidFill>
          <a:ln w="12700">
            <a:solidFill>
              <a:srgbClr val="2C4760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9" name="Text 17"/>
          <p:cNvSpPr/>
          <p:nvPr/>
        </p:nvSpPr>
        <p:spPr>
          <a:xfrm>
            <a:off x="9400032" y="4599432"/>
            <a:ext cx="184708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0A5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file://</a:t>
            </a:r>
            <a:endParaRPr lang="en-US" sz="2500" dirty="0"/>
          </a:p>
        </p:txBody>
      </p:sp>
      <p:sp>
        <p:nvSpPr>
          <p:cNvPr id="20" name="Text 18"/>
          <p:cNvSpPr/>
          <p:nvPr/>
        </p:nvSpPr>
        <p:spPr>
          <a:xfrm>
            <a:off x="9400032" y="5184648"/>
            <a:ext cx="184708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luar talian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914400" y="5989320"/>
            <a:ext cx="10332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8FA6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Kursus Rekabentuk Serta Penyelenggaraan Sistem Lif dan Eskalator — Penjimatan Tenaga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 — Simulator Aliran Trafik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 (2020) · RTT puncak-naik Barney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Mengira dan mentafsir dua metrik utama trafik lif — selang (INT) dan kapasiti pengendalian 5-minit (HC%) — serta mengaitkannya dengan masa pergi-balik (RTT).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 28.7 s · HC 13.5%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Lalai 10 tingkat · 80/tingkat · 4×13org × 1.6 m/s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traffic-flow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Kereta beranimasi pusing lobi→tingkat atas; INT, HC%, RTT, AWT kemas kini langsung.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1 — Simulator Aliran Trafik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RTT = 2·H·t_v + (S+1)·t_s + 2·P·t_p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 = RTT / 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HC% = (300·P·N) / (RTT·U) × 100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 tingkat balik · S hentian · P org/perjalanan · U pop dilayan · N kereta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Populasi dilayan U = pop/tingkat × tingkat atas (DECISIONS T1).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nilai lalai: INT ≈ 29 s, HC ≈ 13.5%. Sasaran pejabat: HC 11–15%, INT ≤ 30 s.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Tambah lif ke-5 — lihat INT turun dan HC naik.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Naikkan kelajuan ke 2.5 m/s, kemudian kapasiti ke 16 — banding kesan pada RTT.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Tukar profil trafik (naik / dua hala / turun) dan perhati faktor masa menunggu.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 laju terutama membantu bangunan tinggi. Untuk bangunan rendah, masa pintu + pemindahan dan bilangan hentian mendominasi RTT — menambah kereta selalunya mengatasi menambah kelajuan. HC% ialah peratus populasi dipindah per 5 minit, bukan bilangan muat dalam kereta.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1C6E8C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1C6E8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Sebuah bangunan gagal sasaran puncak-naik. Tuas mana — lebih banyak, lebih besar, atau lebih laju — dan mengapa?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2 — Perbandingan Kawalan Kumpulan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Simulasi Monte-Carlo puncak-naik · CIBSE Guide D (2020)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Menerangkan mengapa Kawalan Destinasi (DCS) mengurangkan hentian dan masa menunggu berbanding kawalan kolektif konvensional.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−24% AWT · −65% hentian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Monte-Carlo 200 larian · 12 tingkat · 4 kereta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group-control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Carta bar terbahagi: kolektif vs DCS — menunggu, hentian/perjalanan, masa perjalanan.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2 — Perbandingan Kawalan Kumpulan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Aliran penumpang rawak sama → dua algoritma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Kolektif: kereta terdekat, henti setiap panggilan dewan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DCS: kumpul ikut destinasi → jauh kurang hentian/perjalanan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200 larian Monte-Carlo → purata AWT, hentian, perjalanan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Kurang kitaran pecut/nyahpecut juga kurangkan tenaga setiap perjalanan.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Jalankan Monte-Carlo 200 larian pada nilai lalai; baca pengurangan utama.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carta bar: AWT, hentian/perjalanan dan masa perjalanan bagi kedua-dua algoritma.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Naikkan permintaan dan tingkat — kelebihan DCS biasanya membesar apabila lebih ramai penumpang untuk dikumpul.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DCS bukan sekadar “butang lebih canggih”: ia mengubah tugasan kereta supaya penumpang ke tingkat sama menaiki bersama, jadi setiap kereta berhenti jauh lebih sedikit. Kurang hentian menjimat masa dan tenaga.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21698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21698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Apakah kos tingkah laku DCS (memasukkan tingkat di lobi), dan bila ia mungkin mengelirukan pengguna?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132588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329184"/>
            <a:ext cx="676656" cy="676656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329184"/>
            <a:ext cx="676656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298448" y="27432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3 — Bestari Saiz Lif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1298448" y="786384"/>
            <a:ext cx="8778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CIBSE Guide D (2020) §4 — jadual saiz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10058400" y="457200"/>
            <a:ext cx="1673352" cy="4572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457200"/>
            <a:ext cx="16733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554480"/>
            <a:ext cx="6400800" cy="2148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554480"/>
            <a:ext cx="82296" cy="214884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755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DIAJAR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731520" y="2084832"/>
            <a:ext cx="5852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8000"/>
              </a:lnSpc>
              <a:buNone/>
            </a:pPr>
            <a:r>
              <a:rPr lang="en-US" sz="15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Menterjemah ringkasan bangunan (luas, tingkat, penghunian) kepada senarai pendek konfigurasi lif boleh laksana yang disusun, dan mewajarkan cadangan.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457200" y="3858768"/>
            <a:ext cx="6400800" cy="243230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4" name="Shape 12"/>
          <p:cNvSpPr/>
          <p:nvPr/>
        </p:nvSpPr>
        <p:spPr>
          <a:xfrm>
            <a:off x="457200" y="3858768"/>
            <a:ext cx="82296" cy="2432304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5" name="Text 13"/>
          <p:cNvSpPr/>
          <p:nvPr/>
        </p:nvSpPr>
        <p:spPr>
          <a:xfrm>
            <a:off x="731520" y="4041648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KEPUTUSAN UTAMA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1520" y="4334256"/>
            <a:ext cx="5852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30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 × 1600 kg × 2.5 m/s</a:t>
            </a:r>
            <a:endParaRPr lang="en-US" sz="3300" dirty="0"/>
          </a:p>
        </p:txBody>
      </p:sp>
      <p:sp>
        <p:nvSpPr>
          <p:cNvPr id="17" name="Text 15"/>
          <p:cNvSpPr/>
          <p:nvPr/>
        </p:nvSpPr>
        <p:spPr>
          <a:xfrm>
            <a:off x="731520" y="5440680"/>
            <a:ext cx="585216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PMSM tanpa gear + DCS · 16,000 m² · 20 tingkat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7059168" y="1554480"/>
            <a:ext cx="4672584" cy="4736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pic>
        <p:nvPicPr>
          <p:cNvPr id="19" name="Image 0" descr="C:/Users/salmi/Desktop/Teaching/DBKL/Lift and Escalator/lift-escalator-sim/docs/walkthrough/sizing-wizar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23760" y="1755648"/>
            <a:ext cx="4343400" cy="305443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7223760" y="1755648"/>
            <a:ext cx="4343400" cy="3054430"/>
          </a:xfrm>
          <a:prstGeom prst="rect">
            <a:avLst/>
          </a:prstGeom>
          <a:ln w="12700">
            <a:solidFill>
              <a:srgbClr val="D5DFE8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21" name="Text 18"/>
          <p:cNvSpPr/>
          <p:nvPr/>
        </p:nvSpPr>
        <p:spPr>
          <a:xfrm>
            <a:off x="7223760" y="4956382"/>
            <a:ext cx="4343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APA YANG ANDA LIHAT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7223760" y="5230702"/>
            <a:ext cx="43434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50" i="1" dirty="0">
                <a:solidFill>
                  <a:srgbClr val="4050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Jadual senarai pendek tersusun; baris ★ ialah konfigurasi disyorkan.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96012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3" name="Shape 1"/>
          <p:cNvSpPr/>
          <p:nvPr/>
        </p:nvSpPr>
        <p:spPr>
          <a:xfrm>
            <a:off x="457200" y="182880"/>
            <a:ext cx="585216" cy="585216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/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4" name="Text 2"/>
          <p:cNvSpPr/>
          <p:nvPr/>
        </p:nvSpPr>
        <p:spPr>
          <a:xfrm>
            <a:off x="457200" y="182880"/>
            <a:ext cx="585216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70432" y="146304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Simulator 3 — Bestari Saiz Lif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70432" y="530352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DCE7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Panduan kejuruteraan &amp; kelas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0058400" y="274320"/>
            <a:ext cx="1673352" cy="420624"/>
          </a:xfrm>
          <a:prstGeom prst="roundRect">
            <a:avLst>
              <a:gd name="adj" fmla="val 2173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8" name="Text 6"/>
          <p:cNvSpPr/>
          <p:nvPr/>
        </p:nvSpPr>
        <p:spPr>
          <a:xfrm>
            <a:off x="10058400" y="274320"/>
            <a:ext cx="167335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Modul 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57200" y="1097280"/>
            <a:ext cx="11274552" cy="2331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0" name="Shape 8"/>
          <p:cNvSpPr/>
          <p:nvPr/>
        </p:nvSpPr>
        <p:spPr>
          <a:xfrm>
            <a:off x="457200" y="1097280"/>
            <a:ext cx="82296" cy="233172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1" name="Text 9"/>
          <p:cNvSpPr/>
          <p:nvPr/>
        </p:nvSpPr>
        <p:spPr>
          <a:xfrm>
            <a:off x="731520" y="1280160"/>
            <a:ext cx="107259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KEJURUTERAAN &amp; FORMULA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731520" y="1591056"/>
            <a:ext cx="10725912" cy="1280160"/>
          </a:xfrm>
          <a:prstGeom prst="rect">
            <a:avLst/>
          </a:prstGeom>
          <a:solidFill>
            <a:srgbClr val="F2F6F9"/>
          </a:solidFill>
          <a:ln w="12700">
            <a:solidFill>
              <a:srgbClr val="E1E9EF"/>
            </a:solidFill>
            <a:prstDash val="solid"/>
          </a:ln>
        </p:spPr>
        <p:txBody>
          <a:bodyPr/>
          <a:lstStyle/>
          <a:p>
            <a:endParaRPr lang="en-MY"/>
          </a:p>
        </p:txBody>
      </p:sp>
      <p:sp>
        <p:nvSpPr>
          <p:cNvPr id="13" name="Text 11"/>
          <p:cNvSpPr/>
          <p:nvPr/>
        </p:nvSpPr>
        <p:spPr>
          <a:xfrm>
            <a:off x="914400" y="1682496"/>
            <a:ext cx="1036015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Penghuni U = LLK / ketumpatan   (16,000 / 20 = 800)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Bagi setiap N kereta × Q saiz × v kelajuan: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kira RTT → INT = RTT/N, HC%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Simpan konfig dengan HC ≥ sasaran DAN INT ≤ siling</a:t>
            </a:r>
            <a:endParaRPr lang="en-US" sz="13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300" dirty="0">
                <a:solidFill>
                  <a:srgbClr val="2030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Susun ikut paling sedikit aci dahulu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2926080"/>
            <a:ext cx="1072591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Kes zon tunggal tinggi guna siling INT 48 s, sasaran HC 13% (DECISIONS T2).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566160"/>
            <a:ext cx="54864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16" name="Shape 14"/>
          <p:cNvSpPr/>
          <p:nvPr/>
        </p:nvSpPr>
        <p:spPr>
          <a:xfrm>
            <a:off x="457200" y="3566160"/>
            <a:ext cx="82296" cy="2743200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17" name="Text 15"/>
          <p:cNvSpPr/>
          <p:nvPr/>
        </p:nvSpPr>
        <p:spPr>
          <a:xfrm>
            <a:off x="731520" y="3749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PANDU DI DALAM KELAS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68096" y="4078224"/>
            <a:ext cx="4919472" cy="20848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Baca pilihan ★ disyorkan pada nilai lalai.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Naikkan sasaran HC — lihat pilihan lemah tersingkir.</a:t>
            </a:r>
            <a:endParaRPr lang="en-US" sz="1300" dirty="0"/>
          </a:p>
          <a:p>
            <a:pPr marL="342900" indent="-342900">
              <a:spcAft>
                <a:spcPts val="700"/>
              </a:spcAft>
              <a:buSzPct val="100000"/>
              <a:buFont typeface="+mj-lt"/>
              <a:buAutoNum type="arabicPeriod"/>
            </a:pPr>
            <a:r>
              <a:rPr lang="en-US" sz="130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Tukar jenis bangunan dan ketumpatan — penghuni dan senarai dikemas kini.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089904" y="3566160"/>
            <a:ext cx="5641848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0" name="Shape 18"/>
          <p:cNvSpPr/>
          <p:nvPr/>
        </p:nvSpPr>
        <p:spPr>
          <a:xfrm>
            <a:off x="6089904" y="3566160"/>
            <a:ext cx="82296" cy="1664208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1" name="Text 19"/>
          <p:cNvSpPr/>
          <p:nvPr/>
        </p:nvSpPr>
        <p:spPr>
          <a:xfrm>
            <a:off x="6364224" y="3730752"/>
            <a:ext cx="5093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PANDANGAN UTAMA &amp; SALAH TANGGAPAN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64224" y="4023360"/>
            <a:ext cx="5093208" cy="1133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Lebih banyak lif kecil bukan lebih murah: setiap aci memakan ruang teras bangunan yang mahal, jadi lebih sedikit aci bersaiz baik biasanya menang. Saiz mengimbang kapasiti, selang, kos modal dan tenaga — bukan satu nombor.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6089904" y="5340096"/>
            <a:ext cx="5641848" cy="969264"/>
          </a:xfrm>
          <a:prstGeom prst="rect">
            <a:avLst/>
          </a:prstGeom>
          <a:solidFill>
            <a:srgbClr val="FFFFFF"/>
          </a:solidFill>
          <a:ln w="12700">
            <a:solidFill>
              <a:srgbClr val="D5DFE8"/>
            </a:solidFill>
            <a:prstDash val="solid"/>
          </a:ln>
          <a:effectLst>
            <a:outerShdw blurRad="88900" dist="38100" dir="8100000" algn="bl" rotWithShape="0">
              <a:srgbClr val="9AA7B2">
                <a:alpha val="28000"/>
              </a:srgbClr>
            </a:outerShdw>
          </a:effectLst>
        </p:spPr>
        <p:txBody>
          <a:bodyPr/>
          <a:lstStyle/>
          <a:p>
            <a:endParaRPr lang="en-MY"/>
          </a:p>
        </p:txBody>
      </p:sp>
      <p:sp>
        <p:nvSpPr>
          <p:cNvPr id="24" name="Shape 22"/>
          <p:cNvSpPr/>
          <p:nvPr/>
        </p:nvSpPr>
        <p:spPr>
          <a:xfrm>
            <a:off x="6089904" y="5340096"/>
            <a:ext cx="82296" cy="969264"/>
          </a:xfrm>
          <a:prstGeom prst="rect">
            <a:avLst/>
          </a:prstGeom>
          <a:solidFill>
            <a:srgbClr val="3A5E80"/>
          </a:solidFill>
          <a:ln/>
        </p:spPr>
        <p:txBody>
          <a:bodyPr/>
          <a:lstStyle/>
          <a:p>
            <a:endParaRPr lang="en-MY"/>
          </a:p>
        </p:txBody>
      </p:sp>
      <p:sp>
        <p:nvSpPr>
          <p:cNvPr id="25" name="Text 23"/>
          <p:cNvSpPr/>
          <p:nvPr/>
        </p:nvSpPr>
        <p:spPr>
          <a:xfrm>
            <a:off x="6364224" y="5486400"/>
            <a:ext cx="5093208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3000"/>
              </a:lnSpc>
              <a:buNone/>
            </a:pPr>
            <a:r>
              <a:rPr lang="en-US" sz="1100" b="1" kern="0" spc="100" dirty="0">
                <a:solidFill>
                  <a:srgbClr val="3A5E8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BINCANG  </a:t>
            </a:r>
            <a:r>
              <a:rPr lang="en-US" sz="1250" i="1" dirty="0">
                <a:solidFill>
                  <a:srgbClr val="3443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Mengapa bangunan zon tunggal 20 tingkat berakhir dengan selang lebih panjang, dan langkah reka bentuk apa (zon, lobi langit) memendekkannya?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DBKL · Suite Simulator Latihan Lif &amp; Eskalator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817352" y="647395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E7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4432</Words>
  <Application>Microsoft Office PowerPoint</Application>
  <PresentationFormat>Custom</PresentationFormat>
  <Paragraphs>574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DBKL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Suite Simulator Latihan Lif &amp; Eskalator</dc:title>
  <dc:subject>PptxGenJS Presentation</dc:subject>
  <dc:creator>DBKL Lift &amp; Escalator Training</dc:creator>
  <cp:lastModifiedBy>MOHD AZAN BIN MOHAMMED SAPARDI</cp:lastModifiedBy>
  <cp:revision>2</cp:revision>
  <dcterms:created xsi:type="dcterms:W3CDTF">2026-06-02T18:38:06Z</dcterms:created>
  <dcterms:modified xsi:type="dcterms:W3CDTF">2026-06-29T16:43:43Z</dcterms:modified>
</cp:coreProperties>
</file>