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88825" cy="6858000"/>
  <p:notesSz cx="6858000" cy="121888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60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2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E0A53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256032" y="0"/>
            <a:ext cx="91440" cy="685800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914400" y="105156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E0A5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DBKL PROFESSIONAL COURSE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868680" y="1554480"/>
            <a:ext cx="1042416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Lift &amp; Escalator Training</a:t>
            </a:r>
            <a:endParaRPr lang="en-US" sz="4700" dirty="0"/>
          </a:p>
          <a:p>
            <a:pPr marL="0" indent="0">
              <a:lnSpc>
                <a:spcPct val="95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Suite</a:t>
            </a:r>
            <a:endParaRPr lang="en-US" sz="4700" dirty="0"/>
          </a:p>
        </p:txBody>
      </p:sp>
      <p:sp>
        <p:nvSpPr>
          <p:cNvPr id="6" name="Text 4"/>
          <p:cNvSpPr/>
          <p:nvPr/>
        </p:nvSpPr>
        <p:spPr>
          <a:xfrm>
            <a:off x="914400" y="3611880"/>
            <a:ext cx="98755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800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Twelve interactive simulators for the design, operation, maintenance and energy management of lifts and escalators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914400" y="4800600"/>
            <a:ext cx="10332720" cy="18288"/>
          </a:xfrm>
          <a:prstGeom prst="rect">
            <a:avLst/>
          </a:prstGeom>
          <a:solidFill>
            <a:srgbClr val="2C476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914400" y="4937760"/>
            <a:ext cx="10332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i="1" dirty="0">
                <a:solidFill>
                  <a:srgbClr val="9FB4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Kursus Rekabentuk Serta Penyelenggaraan Sistem Lif dan Eskalator — Penjimatan Tenaga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914400" y="5715000"/>
            <a:ext cx="10332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0A5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Engineering-accurate   ·   Bilingual EN / BM   ·   Every formula cited   ·   Runs offline</a:t>
            </a:r>
            <a:endParaRPr lang="en-US" sz="13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52DB633-7813-6412-9365-69F8163D9B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9962" y="598955"/>
            <a:ext cx="2539766" cy="25397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4 — Energy Pie Calculator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 25745-2:2015 — energy calculation &amp; classification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4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TEACHES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Decompose a lift’s annual energy into traction (motor), standby, door-operator and auxiliary (lighting + fan) — and show how usage intensity shifts the balance between them.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RESULT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≈ 6,150 kWh / year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 Annex E worked example (6,000–9,000 band)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energy-pi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YOU SEE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Donut of motor / standby / door / auxiliary with the A–G class ladder.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4 — Energy Pie Calculator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&amp; classroom guide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4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ENGINEERING &amp; FORMULAS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 = k_load · m_rated · g · h          (out-of-balance work)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E_rc = W / η_drive    η: geared .50 · PMSM .70 · hyd .35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Daily = E_rc·n_starts + standby + door + auxiliary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Annual = Daily × 365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Specific = Annual / (load·travel) → class A–G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k_load = 0.35 office load factor (ISO Annex E); E_rc estimated, not measured (DECISIONS E1).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DRIVE IT IN CLASS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the donut on the default lift (1000 kg, geared, category 3).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Drop usage to category 1 — standby + lighting overtake the motor.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Push to category 6 — the motor dominates. Discuss why.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Switch geared → gearless PMSM; the motor slice shrinks (higher efficiency).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INSIGHT &amp; MISCONCEPTION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motor is NOT always the biggest consumer. Over a year, standby + lighting can exceed traction on a low-traffic lift (500 W left on 20 h/day ≈ 3,650 kWh/yr). That is the case for auto-standby and LED retrofits.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DISCUSS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Which single change would most reduce THIS lift’s annual energy? (It depends on the dominant slice.)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5 — Sleep-Mode / Standby Payback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 25745-2:2015 — standby energy model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4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TEACHES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Quantify the savings from enabling lift auto-standby (sleep mode), and explain why the payback is usually immediate.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RESULT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≈ RM 830/yr · immediate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 → 80 W idle · 18 h/day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sleep-mod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YOU SEE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24-hour power chart; the gap between always-on and sleep is the saving.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5 — Sleep-Mode / Standby Payback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&amp; classroom guide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4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ENGINEERING &amp; FORMULAS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ΔE = (P_before − P_after)/1000 · h_idle · 365   [kWh/yr]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Saving_RM = ΔE × tariff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Payback = capex / Saving_RM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CO₂ = ΔE × 0.694 kg/kWh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500→80 W over 18 h/day ≈ 2,760 kWh/yr. Usually a controller setting → payback ≈ immediate.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DRIVE IT IN CLASS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the RM/year saving on the defaults (no capex).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Point at the 24-h chart: the gap between always-on and sleep is the saving.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a non-zero capex (controller upgrade) — payback appears.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Raise idle hours to 22 — savings grow on a near-idle lift.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INSIGHT &amp; MISCONCEPTION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Standby is not negligible: it runs 24/7, so even small wattage accumulates. The saving is almost always a controller setting, not new hardware — so payback is effectively immediate.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DISCUSS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lift behaviours reset the idle timer, and how might frequent false triggers erode the savings?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6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6 — VVVF vs Old-Drive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CIBSE Guide D (2020) Table 6.3 — drive relative energy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4 / 6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TEACHES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Explain why VVVF drives — especially gearless PMSM — use far less energy than older 1-/2-speed AC or ACVV drives.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RESULT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≈ 50% traction saving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1-speed AC → gearless PMSM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vvvf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YOU SEE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Power-over-trip curves: blunt 1-speed pulse vs smooth VVVF ramp.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6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6 — VVVF vs Old-Drive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&amp; classroom guide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4 / 6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ENGINEERING &amp; FORMULAS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Relative index: 1-speed 1.00 · 2-speed .95 · ACVV .70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    VVVF geared .55 · gearless .40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Saving = (idx_old − idx_new) / (idx_old + f_fixed)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= (1.00 − 0.40) / (1.00 + 0.20) = 50%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f_fixed = 0.20 (controls/auxiliaries the drive can’t reduce) reconciles the 60% index with the 45–55% target (DECISIONS M1).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DRIVE IT IN CLASS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the % saving on the default 1-speed → gearless PMSM swap.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Study the power-over-trip chart: blunt rectangular pulse vs smooth ramp.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through the drive ladder (2-speed → ACVV → VVVF geared → gearless).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INSIGHT &amp; MISCONCEPTION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Energy is not proportional to motor nameplate — the mechanical work per trip is set by the lift, not the motor. VVVF lets a right-sized motor do the same work with far less waste; the smooth ramp also cuts peak demand, heat and gear wear.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DISCUSS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Besides energy, what does the smooth VVVF ramp improve? (Ride comfort, peak demand, motor heat, gear wear.)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7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7 — Regenerative Drive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Traction energy balance · ISO 25745-2 context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6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TEACHES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Explain when a lift motor generates rather than consumes, and quantify the annual energy a regen drive recovers instead of wasting as heat.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RESULT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≈ 27% net reduction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1600 kg · mixed traffic · feed-in on (band 20–35%)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regen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YOU SEE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Energy-flow schematic + bars for gross, recovered and net energy.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7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7 — Regenerative Drive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&amp; classroom guide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6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ENGINEERING &amp; FORMULAS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Δm = (m_car + k·m_load) − m_cwt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ΔPE = Δm·g·h     ΔPE&gt;0 motoring · ΔPE&lt;0 regenerating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Recovered = η_regen · Σ|ΔPE_regen| − friction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friction = 0.06 · gross weight (never recoverable)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Correct physics: heavier side descending → regenerating (DECISIONS R1). Grid feed-in OFF → recovery = 0.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DRIVE IT IN CLASS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the ~25–30% net reduction on the defaults.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Trace the energy arrow: into the car (motoring) vs back to grid (regenerating).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Toggle grid feed-in OFF — the saving collapses to zero.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up-peak vs down-peak — which regenerates more?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INSIGHT &amp; MISCONCEPTION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Regen is not “free energy” — it only recovers part of what gravity returns on descents; friction and inertia losses are never recoverable, which is why the reduction is 20–35%, not ~60%. High-rise, high-traffic lifts with heavy descents benefit most.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DISCUSS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does a perfectly balanced trip (Δm ≈ 0) neither consume nor regenerate much traction energy?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8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8 — LED Retrofit Calculator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Lighting energy · MyHIJAU grid CO₂ factor (0.694)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4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TEACHES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Quantify cabin/shaft lighting savings, payback and CO₂ avoided from swapping incandescent / halogen / CFL lamps to LED.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RESULT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payback &lt; 1–2 yr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× 50 W halogen → 6 W LED · 24 h/day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led-retrofit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YOU SEE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Before/after load bars and a cumulative-savings line crossing zero.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8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8 — LED Retrofit Calculator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&amp; classroom guide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4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ENGINEERING &amp; FORMULAS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Load = n · W ;   ΔP = n·(W_old − W_LED)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ΔE = ΔP/1000 · hours · 365      [kWh/yr]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Payback = (n·unit + labour) / (ΔE × tariff)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CO₂ avoided = ΔE × 0.694 kg/kWh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Cabin lamps often run 24/7 — the cumulative-savings line crosses zero in ~1–2 years.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DRIVE IT IN CLASS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RM/year saved and payback on the 6-halogen default.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Pick a lamp type — typical wattage + LED-equivalent auto-seed.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Watch the cumulative line cross zero at the payback year.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Drop on-hours 24 → 12; discuss how payback lengthens.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INSIGHT &amp; MISCONCEPTION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LEDs are not “too expensive to bother” — the crossover is typically under 1–2 years. Beyond kWh, they cut heat load (less air-con) and maintenance (far longer lamp life).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DISCUSS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energy, what operational benefits justify an LED retrofit in a lift cabin?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E2335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Text 1"/>
          <p:cNvSpPr/>
          <p:nvPr/>
        </p:nvSpPr>
        <p:spPr>
          <a:xfrm>
            <a:off x="457200" y="201168"/>
            <a:ext cx="10058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How to use the suite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713232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consistent shell — twelve dial-turning simulators</a:t>
            </a:r>
            <a:endParaRPr lang="en-US" sz="125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3557016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6" name="Shape 4"/>
          <p:cNvSpPr/>
          <p:nvPr/>
        </p:nvSpPr>
        <p:spPr>
          <a:xfrm>
            <a:off x="457200" y="1371600"/>
            <a:ext cx="82296" cy="224028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Shape 5"/>
          <p:cNvSpPr/>
          <p:nvPr/>
        </p:nvSpPr>
        <p:spPr>
          <a:xfrm>
            <a:off x="713232" y="1645920"/>
            <a:ext cx="502920" cy="502920"/>
          </a:xfrm>
          <a:prstGeom prst="roundRect">
            <a:avLst>
              <a:gd name="adj" fmla="val 49091"/>
            </a:avLst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713232" y="164592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1371600" y="1664208"/>
            <a:ext cx="2459736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A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Bilingual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731520" y="2331720"/>
            <a:ext cx="3008376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Switch EN / BM at any time — every label, insight and content string is bilingual.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4315968" y="1371600"/>
            <a:ext cx="3557016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2" name="Shape 10"/>
          <p:cNvSpPr/>
          <p:nvPr/>
        </p:nvSpPr>
        <p:spPr>
          <a:xfrm>
            <a:off x="4315968" y="1371600"/>
            <a:ext cx="82296" cy="2240280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3" name="Shape 11"/>
          <p:cNvSpPr/>
          <p:nvPr/>
        </p:nvSpPr>
        <p:spPr>
          <a:xfrm>
            <a:off x="4572000" y="1645920"/>
            <a:ext cx="502920" cy="502920"/>
          </a:xfrm>
          <a:prstGeom prst="roundRect">
            <a:avLst>
              <a:gd name="adj" fmla="val 49091"/>
            </a:avLst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4572000" y="164592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5230368" y="1664208"/>
            <a:ext cx="2459736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A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Show formula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4590288" y="2331720"/>
            <a:ext cx="3008376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Reveal the cited mathematics behind every result on screen.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8174736" y="1371600"/>
            <a:ext cx="3557016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8" name="Shape 16"/>
          <p:cNvSpPr/>
          <p:nvPr/>
        </p:nvSpPr>
        <p:spPr>
          <a:xfrm>
            <a:off x="8174736" y="1371600"/>
            <a:ext cx="82296" cy="2240280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Shape 17"/>
          <p:cNvSpPr/>
          <p:nvPr/>
        </p:nvSpPr>
        <p:spPr>
          <a:xfrm>
            <a:off x="8430768" y="1645920"/>
            <a:ext cx="502920" cy="502920"/>
          </a:xfrm>
          <a:prstGeom prst="roundRect">
            <a:avLst>
              <a:gd name="adj" fmla="val 49091"/>
            </a:avLst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0" name="Text 18"/>
          <p:cNvSpPr/>
          <p:nvPr/>
        </p:nvSpPr>
        <p:spPr>
          <a:xfrm>
            <a:off x="8430768" y="164592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9089136" y="1664208"/>
            <a:ext cx="2459736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A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Trainer notes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8449056" y="2331720"/>
            <a:ext cx="3008376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Built-in objective, classroom flow and discussion prompts per simulator.</a:t>
            </a:r>
            <a:endParaRPr lang="en-US" sz="1350" dirty="0"/>
          </a:p>
        </p:txBody>
      </p:sp>
      <p:sp>
        <p:nvSpPr>
          <p:cNvPr id="23" name="Shape 21"/>
          <p:cNvSpPr/>
          <p:nvPr/>
        </p:nvSpPr>
        <p:spPr>
          <a:xfrm>
            <a:off x="457200" y="3904488"/>
            <a:ext cx="3557016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457200" y="3904488"/>
            <a:ext cx="82296" cy="2240280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Shape 23"/>
          <p:cNvSpPr/>
          <p:nvPr/>
        </p:nvSpPr>
        <p:spPr>
          <a:xfrm>
            <a:off x="713232" y="4178808"/>
            <a:ext cx="502920" cy="502920"/>
          </a:xfrm>
          <a:prstGeom prst="roundRect">
            <a:avLst>
              <a:gd name="adj" fmla="val 49091"/>
            </a:avLst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6" name="Text 24"/>
          <p:cNvSpPr/>
          <p:nvPr/>
        </p:nvSpPr>
        <p:spPr>
          <a:xfrm>
            <a:off x="713232" y="4178808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1371600" y="4197096"/>
            <a:ext cx="2459736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A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Set the tariff</a:t>
            </a:r>
            <a:endParaRPr lang="en-US" sz="1700" dirty="0"/>
          </a:p>
        </p:txBody>
      </p:sp>
      <p:sp>
        <p:nvSpPr>
          <p:cNvPr id="28" name="Text 26"/>
          <p:cNvSpPr/>
          <p:nvPr/>
        </p:nvSpPr>
        <p:spPr>
          <a:xfrm>
            <a:off x="731520" y="4864608"/>
            <a:ext cx="3008376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Edit the header to your building’s real TNB rate so RM figures are relevant.</a:t>
            </a:r>
            <a:endParaRPr lang="en-US" sz="1350" dirty="0"/>
          </a:p>
        </p:txBody>
      </p:sp>
      <p:sp>
        <p:nvSpPr>
          <p:cNvPr id="29" name="Shape 27"/>
          <p:cNvSpPr/>
          <p:nvPr/>
        </p:nvSpPr>
        <p:spPr>
          <a:xfrm>
            <a:off x="4315968" y="3904488"/>
            <a:ext cx="3557016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30" name="Shape 28"/>
          <p:cNvSpPr/>
          <p:nvPr/>
        </p:nvSpPr>
        <p:spPr>
          <a:xfrm>
            <a:off x="4315968" y="3904488"/>
            <a:ext cx="82296" cy="2240280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1" name="Shape 29"/>
          <p:cNvSpPr/>
          <p:nvPr/>
        </p:nvSpPr>
        <p:spPr>
          <a:xfrm>
            <a:off x="4572000" y="4178808"/>
            <a:ext cx="502920" cy="502920"/>
          </a:xfrm>
          <a:prstGeom prst="roundRect">
            <a:avLst>
              <a:gd name="adj" fmla="val 49091"/>
            </a:avLst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2" name="Text 30"/>
          <p:cNvSpPr/>
          <p:nvPr/>
        </p:nvSpPr>
        <p:spPr>
          <a:xfrm>
            <a:off x="4572000" y="4178808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</a:t>
            </a:r>
            <a:endParaRPr lang="en-US" sz="2200" dirty="0"/>
          </a:p>
        </p:txBody>
      </p:sp>
      <p:sp>
        <p:nvSpPr>
          <p:cNvPr id="33" name="Text 31"/>
          <p:cNvSpPr/>
          <p:nvPr/>
        </p:nvSpPr>
        <p:spPr>
          <a:xfrm>
            <a:off x="5230368" y="4197096"/>
            <a:ext cx="2459736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A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Three-pane layout</a:t>
            </a:r>
            <a:endParaRPr lang="en-US" sz="1700" dirty="0"/>
          </a:p>
        </p:txBody>
      </p:sp>
      <p:sp>
        <p:nvSpPr>
          <p:cNvPr id="34" name="Text 32"/>
          <p:cNvSpPr/>
          <p:nvPr/>
        </p:nvSpPr>
        <p:spPr>
          <a:xfrm>
            <a:off x="4590288" y="4864608"/>
            <a:ext cx="3008376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Controls · Visualisation · Results &amp; insights — the same shell across all twelve.</a:t>
            </a:r>
            <a:endParaRPr lang="en-US" sz="1350" dirty="0"/>
          </a:p>
        </p:txBody>
      </p:sp>
      <p:sp>
        <p:nvSpPr>
          <p:cNvPr id="35" name="Shape 33"/>
          <p:cNvSpPr/>
          <p:nvPr/>
        </p:nvSpPr>
        <p:spPr>
          <a:xfrm>
            <a:off x="8174736" y="3904488"/>
            <a:ext cx="3557016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36" name="Shape 34"/>
          <p:cNvSpPr/>
          <p:nvPr/>
        </p:nvSpPr>
        <p:spPr>
          <a:xfrm>
            <a:off x="8174736" y="3904488"/>
            <a:ext cx="82296" cy="2240280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7" name="Shape 35"/>
          <p:cNvSpPr/>
          <p:nvPr/>
        </p:nvSpPr>
        <p:spPr>
          <a:xfrm>
            <a:off x="8430768" y="4178808"/>
            <a:ext cx="502920" cy="502920"/>
          </a:xfrm>
          <a:prstGeom prst="roundRect">
            <a:avLst>
              <a:gd name="adj" fmla="val 49091"/>
            </a:avLst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8" name="Text 36"/>
          <p:cNvSpPr/>
          <p:nvPr/>
        </p:nvSpPr>
        <p:spPr>
          <a:xfrm>
            <a:off x="8430768" y="4178808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6</a:t>
            </a:r>
            <a:endParaRPr lang="en-US" sz="2200" dirty="0"/>
          </a:p>
        </p:txBody>
      </p:sp>
      <p:sp>
        <p:nvSpPr>
          <p:cNvPr id="39" name="Text 37"/>
          <p:cNvSpPr/>
          <p:nvPr/>
        </p:nvSpPr>
        <p:spPr>
          <a:xfrm>
            <a:off x="9089136" y="4197096"/>
            <a:ext cx="2459736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A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Runs offline</a:t>
            </a:r>
            <a:endParaRPr lang="en-US" sz="1700" dirty="0"/>
          </a:p>
        </p:txBody>
      </p:sp>
      <p:sp>
        <p:nvSpPr>
          <p:cNvPr id="40" name="Text 38"/>
          <p:cNvSpPr/>
          <p:nvPr/>
        </p:nvSpPr>
        <p:spPr>
          <a:xfrm>
            <a:off x="8449056" y="4864608"/>
            <a:ext cx="3008376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Static build opens from file:// — no server, ideal for classroom laptops.</a:t>
            </a:r>
            <a:endParaRPr lang="en-US" sz="1350" dirty="0"/>
          </a:p>
        </p:txBody>
      </p:sp>
      <p:sp>
        <p:nvSpPr>
          <p:cNvPr id="41" name="Text 39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9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9 — Escalator Operating Modes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115-1 Annex H · ISO 25745-3:2015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4 / 9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TEACHES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continuous, auto-slowdown and on-demand escalator operation and quantify each saving — recognising that no-load (empty) running dominates consumption.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RESULT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−36% slow · −60% stop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800 mm · 6 m rise · peaky-mall traffic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escalator-modes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YOU SEE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Side-by-side daily energy for continuous, slowdown and on-demand modes.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9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9 — Escalator Operating Modes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&amp; classroom guide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4 / 9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ENGINEERING &amp; FORMULAS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P_noload ≈ 0.30–0.55 · P_rated   (dominant!)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Continuous: full power every operating hour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Auto-slowdown: crawl when idle  → ~ −36%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On-demand: stop, restart on sensor → ~ −60%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Savings shrink under uniform (steady) flow — there is little idle time to harvest.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DRIVE IT IN CLASS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~36% on the auto-slowdown default (peaky mall).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Switch to on-demand — saving jumps to ~60%.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profile to uniform — savings shrink.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all three modes on the bar chart.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INSIGHT &amp; MISCONCEPTION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empty escalator does NOT use almost nothing — it draws 30–55% of rated power just turning the steps. And on-demand isn’t always best: on busy continuous-flow units it barely stops, and frequent stop/start stresses components. Match the mode to the traffic.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DISCUSS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a transit-station escalator busy 18 h/day, which mode would you specify, and why?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10 — Fault Diagnosis Trainer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 EN 81-20:2017 / MS EN 81-50:2017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3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TEACHES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Systematically diagnose the top-ten common lift/escalator faults — knowing the likely cause, first action, escalation point, relevant clause and safety reminder.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RESULT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 trees · ≤ 6 questions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path reachable &amp; bounded (test-enforced)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fault-diagnosis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YOU SEE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Branching question flow ending in a cause + safety diagnosis card.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10 — Fault Diagnosis Trainer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&amp; classroom guide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3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ENGINEERING &amp; FORMULAS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Decision tree of yes/no questions (≤ 6 deep)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Each path → terminal node: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{ cause · first action · escalate · clause · safety }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10 trees; every node reachable from the root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Snapshot tests enforce reachability, no cycles, and the ≤6-question limit (MAINTENANCE.md).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DRIVE IT IN CLASS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Pick a fault; a trainee drives the questions aloud, justifying each answer.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the diagnosis, read the SAFETY reminder first.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Backtrack and explore an alternative branch — see the diagnosis change.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INSIGHT &amp; MISCONCEPTION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“Reset and run” is dangerous: some trips (safety gear, overspeed governor) must never be reset before inspection. Knowing WHEN to escalate is part of competent maintenance — several faults require taking the lift out of service immediately.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DISCUSS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a fault that must never be reset on site. Who has authority to return the lift to service, and on what evidence?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11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11 — Maintenance Schedule Planner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 2473 · MS EN 81-20 · DOSH/JKKP (PMA)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5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TEACHES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a frequency-based maintenance plan for a given lift, identify the statutory DOSH/JKKP (PMA) obligation, and spot scheduling gaps.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RESULT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schedule + iCal + gap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 → statutory; overdue banner turns red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maintenance-plann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YOU SEE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 grouped by frequency with a colour-coded PMA gap banner.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11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11 — Maintenance Schedule Planner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&amp; classroom guide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5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ENGINEERING &amp; FORMULAS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Tasks tagged { frequency · skill · appliesTo · standard }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Schedule = filter(by lift type), group daily→statutory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PMA gap = today − last_PMA  vs  365 days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→ overdue · due-soon · ok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Export RFC 5545 iCal into a facilities calendar. PMA (DOSH/JKKP) is annual and statutory.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DRIVE IT IN CLASS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the schedule grouped by frequency, plus the gap-analysis banner.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last PMA over a year ago — the banner turns red (overdue).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Switch lift type to goods/hospital — type-specific tasks appear.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Export the iCal file into a facilities calendar.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INSIGHT &amp; MISCONCEPTION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Maintenance is not “one monthly visit” — tasks span daily checks to annual statutory tests. The PMA inspection is a legal requirement, not optional; lapsing it can force the lift out of service.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DISCUSS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PMA lapsed last month. Walk through the immediate steps — service status, DOSH/JKKP booking, records and liability.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12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12 — Hazard Hunt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OSHA 1994 (Act 514) · MS EN 81-20 / EN 115-1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7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TEACHES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Spot common lift/escalator hazards, score risk (likelihood × severity), choose a control from the hierarchy, and assign responsibility.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RESULT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5×5 risk · scored scenes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Pit · machine room · combplate · landing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hazard-hunt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YOU SEE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Clickable scene with risk-banded hotspots and a residual-risk report.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</a:t>
            </a:r>
            <a:endParaRPr lang="en-US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12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12 — Hazard Hunt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&amp; classroom guide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7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ENGINEERING &amp; FORMULAS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Risk R = Likelihood × Severity   (each 1–5)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5×5 matrix → band: low · medium · high · critical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Control hierarchy: Engineering &gt; Administrative &gt; PPE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Residual risk = Σ R after the chosen control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hazard cites its standard and a responsible party; the scene report totals residual risk.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DRIVE IT IN CLASS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Pick a scene (pit, machine room, combplate, landing).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Trainees click each hazard; found ones highlight by risk-band colour.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each: discuss score, control tier, cited standard and owner.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the scene report and total residual risk.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INSIGHT &amp; MISCONCEPTION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PPE does NOT fix the hazard — it is the lowest control tier; eliminate or engineer the hazard out first. And hazards are not equal: the 5×5 matrix prioritises high-likelihood, high-severity items.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DISCUSS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 your highest-risk hazard. Propose an engineering control and re-score the residual risk — did the band drop?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</a:t>
            </a:r>
            <a:endParaRPr lang="en-US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E2335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Text 1"/>
          <p:cNvSpPr/>
          <p:nvPr/>
        </p:nvSpPr>
        <p:spPr>
          <a:xfrm>
            <a:off x="457200" y="201168"/>
            <a:ext cx="10515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Standards &amp; references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713232"/>
            <a:ext cx="10515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constant and formula in the suite is traceable to a standard or source</a:t>
            </a:r>
            <a:endParaRPr lang="en-US" sz="1250" dirty="0"/>
          </a:p>
        </p:txBody>
      </p:sp>
      <p:sp>
        <p:nvSpPr>
          <p:cNvPr id="5" name="Shape 3"/>
          <p:cNvSpPr/>
          <p:nvPr/>
        </p:nvSpPr>
        <p:spPr>
          <a:xfrm>
            <a:off x="457200" y="1325880"/>
            <a:ext cx="5486400" cy="15179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6" name="Shape 4"/>
          <p:cNvSpPr/>
          <p:nvPr/>
        </p:nvSpPr>
        <p:spPr>
          <a:xfrm>
            <a:off x="457200" y="1325880"/>
            <a:ext cx="82296" cy="1517904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Text 5"/>
          <p:cNvSpPr/>
          <p:nvPr/>
        </p:nvSpPr>
        <p:spPr>
          <a:xfrm>
            <a:off x="731520" y="1472184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Safety &amp; construction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49808" y="1892808"/>
            <a:ext cx="4919472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 EN 81-20:2017 — passenger &amp; goods lifts (75 kg/person, §5.4.2.1.1)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 EN 81-50:2017 — examinations &amp; tests for components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115-1 — safety of escalators &amp; moving walks (Annex H)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6245352" y="1325880"/>
            <a:ext cx="5486400" cy="15179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6245352" y="1325880"/>
            <a:ext cx="82296" cy="1517904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6519672" y="1472184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Energy &amp; classification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537960" y="1892808"/>
            <a:ext cx="4919472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 25745-2:2015 — energy calculation &amp; classification, lifts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 25745-3:2015 — escalators &amp; moving walks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457200" y="2907792"/>
            <a:ext cx="5486400" cy="15179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2907792"/>
            <a:ext cx="82296" cy="1517904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3054096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Traffic &amp; design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749808" y="3474720"/>
            <a:ext cx="4919472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CIBSE Guide D: Transportation Systems in Buildings (2020)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Barney &amp; Al-Sharif — Elevator Traffic Handbook, 2nd ed.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Strakosch — The Vertical Transportation Handbook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245352" y="2907792"/>
            <a:ext cx="5486400" cy="335584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8" name="Shape 16"/>
          <p:cNvSpPr/>
          <p:nvPr/>
        </p:nvSpPr>
        <p:spPr>
          <a:xfrm>
            <a:off x="6245352" y="2907792"/>
            <a:ext cx="82296" cy="3355848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Text 17"/>
          <p:cNvSpPr/>
          <p:nvPr/>
        </p:nvSpPr>
        <p:spPr>
          <a:xfrm>
            <a:off x="6519672" y="3054096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Malaysian regulatory &amp; data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6537960" y="3474720"/>
            <a:ext cx="4919472" cy="2642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OSHA 1994 (Act 514) · DOSH/JKKP statutory PMA inspection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 2473 — lift maintenance practice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TNB Tariff C1: peak RM 0.365 · off-peak RM 0.224 · max-demand RM 30.30/kW·mo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MyHIJAU 2023 grid factor: 0.694 kg CO₂/kWh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457200" y="4572000"/>
            <a:ext cx="5486400" cy="16916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2" name="Shape 20"/>
          <p:cNvSpPr/>
          <p:nvPr/>
        </p:nvSpPr>
        <p:spPr>
          <a:xfrm>
            <a:off x="457200" y="4572000"/>
            <a:ext cx="82296" cy="1691640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3" name="Text 21"/>
          <p:cNvSpPr/>
          <p:nvPr/>
        </p:nvSpPr>
        <p:spPr>
          <a:xfrm>
            <a:off x="731520" y="4718304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Physical constants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749808" y="5138928"/>
            <a:ext cx="4919472" cy="978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 = 9.80665 m/s² (BIPM SI Brochure, 2019)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Air density 1.225 kg/m³ at 15 °C (ISO 2533:1975)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</a:t>
            </a:r>
            <a:endParaRPr lang="en-US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E2335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109728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Engineering decisions &amp; honest simplifications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457200" y="7315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the brief and a cited standard could conflict, the resolution is documented — not hidden</a:t>
            </a:r>
            <a:endParaRPr lang="en-US" sz="1250" dirty="0"/>
          </a:p>
        </p:txBody>
      </p:sp>
      <p:sp>
        <p:nvSpPr>
          <p:cNvPr id="5" name="Shape 3"/>
          <p:cNvSpPr/>
          <p:nvPr/>
        </p:nvSpPr>
        <p:spPr>
          <a:xfrm>
            <a:off x="457200" y="1298448"/>
            <a:ext cx="548640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6" name="Shape 4"/>
          <p:cNvSpPr/>
          <p:nvPr/>
        </p:nvSpPr>
        <p:spPr>
          <a:xfrm>
            <a:off x="457200" y="1298448"/>
            <a:ext cx="82296" cy="1463040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Text 5"/>
          <p:cNvSpPr/>
          <p:nvPr/>
        </p:nvSpPr>
        <p:spPr>
          <a:xfrm>
            <a:off x="731520" y="1444752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Energy model (E1)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731520" y="1828800"/>
            <a:ext cx="4983480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E_rc is estimated from out-of-balance work ÷ drivetrain efficiency, not a measured Annex B cycle; every downstream ISO 25745-2 step is standard.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6245352" y="1298448"/>
            <a:ext cx="548640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6245352" y="1298448"/>
            <a:ext cx="82296" cy="1463040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6519672" y="1444752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VVVF saving (M1)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6519672" y="1828800"/>
            <a:ext cx="4983480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fixed control/auxiliary load (f = 0.20) reconciles the 60% relative index with the 45–55% acceptance band and published case studies.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457200" y="3017520"/>
            <a:ext cx="548640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017520"/>
            <a:ext cx="82296" cy="146304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3163824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Traffic HC (T1)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731520" y="3547872"/>
            <a:ext cx="4983480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Served population = pop/floor × upper floors; the standalone “population 500” in the brief is treated as a slip — it reproduces HC 13.5% and INT 28.7 s.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6245352" y="3017520"/>
            <a:ext cx="548640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8" name="Shape 16"/>
          <p:cNvSpPr/>
          <p:nvPr/>
        </p:nvSpPr>
        <p:spPr>
          <a:xfrm>
            <a:off x="6245352" y="3017520"/>
            <a:ext cx="82296" cy="1463040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Text 17"/>
          <p:cNvSpPr/>
          <p:nvPr/>
        </p:nvSpPr>
        <p:spPr>
          <a:xfrm>
            <a:off x="6519672" y="3163824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Regen physics (R1/R2)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6519672" y="3547872"/>
            <a:ext cx="4983480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Corrected so the heavier side descending = regenerating; a 0.06 friction fraction calibrates net recovery into the manufacturers’ 20–35% band.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457200" y="4736592"/>
            <a:ext cx="548640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2" name="Shape 20"/>
          <p:cNvSpPr/>
          <p:nvPr/>
        </p:nvSpPr>
        <p:spPr>
          <a:xfrm>
            <a:off x="457200" y="4736592"/>
            <a:ext cx="82296" cy="1463040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3" name="Text 21"/>
          <p:cNvSpPr/>
          <p:nvPr/>
        </p:nvSpPr>
        <p:spPr>
          <a:xfrm>
            <a:off x="731520" y="4882896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Offline-first (A1)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731520" y="5266944"/>
            <a:ext cx="4983480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hash router + relative base lets the production build run from file:// on classroom laptops with no server.</a:t>
            </a:r>
            <a:endParaRPr lang="en-US" sz="1250" dirty="0"/>
          </a:p>
        </p:txBody>
      </p:sp>
      <p:sp>
        <p:nvSpPr>
          <p:cNvPr id="25" name="Shape 23"/>
          <p:cNvSpPr/>
          <p:nvPr/>
        </p:nvSpPr>
        <p:spPr>
          <a:xfrm>
            <a:off x="6245352" y="4736592"/>
            <a:ext cx="548640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6" name="Shape 24"/>
          <p:cNvSpPr/>
          <p:nvPr/>
        </p:nvSpPr>
        <p:spPr>
          <a:xfrm>
            <a:off x="6245352" y="4736592"/>
            <a:ext cx="82296" cy="1463040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7" name="Text 25"/>
          <p:cNvSpPr/>
          <p:nvPr/>
        </p:nvSpPr>
        <p:spPr>
          <a:xfrm>
            <a:off x="6519672" y="4882896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Cited &amp; tested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6519672" y="5266944"/>
            <a:ext cx="4983480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pure engineering layer is React-free, fully cited, and unit-tested to 100% line coverage against worked examples.</a:t>
            </a:r>
            <a:endParaRPr lang="en-US" sz="1250" dirty="0"/>
          </a:p>
        </p:txBody>
      </p:sp>
      <p:sp>
        <p:nvSpPr>
          <p:cNvPr id="29" name="Text 27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E2335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Text 1"/>
          <p:cNvSpPr/>
          <p:nvPr/>
        </p:nvSpPr>
        <p:spPr>
          <a:xfrm>
            <a:off x="457200" y="201168"/>
            <a:ext cx="10515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Course map — twelve simulators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713232"/>
            <a:ext cx="10515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simulator maps to a course module, a standard and an acceptance result</a:t>
            </a:r>
            <a:endParaRPr lang="en-US" sz="125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325880"/>
          <a:ext cx="11274552" cy="4754880"/>
        </p:xfrm>
        <a:graphic>
          <a:graphicData uri="http://schemas.openxmlformats.org/drawingml/2006/table">
            <a:tbl>
              <a:tblPr/>
              <a:tblGrid>
                <a:gridCol w="50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7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#</a:t>
                      </a:r>
                      <a:endParaRPr lang="en-US" sz="125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Simulator</a:t>
                      </a:r>
                      <a:endParaRPr lang="en-US" sz="125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Module</a:t>
                      </a:r>
                      <a:endParaRPr lang="en-US" sz="125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Standard</a:t>
                      </a:r>
                      <a:endParaRPr lang="en-US" sz="125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Key result</a:t>
                      </a:r>
                      <a:endParaRPr lang="en-US" sz="125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C6E8C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1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Traffic Flow Simulator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CIBSE Guide D / Barney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INT 28.7 s · HC 13.5%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21698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2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Group Control Comparison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Monte-Carlo (CIBSE)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−24% AWT · −65% stops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3A5E80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3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Lift Sizing Wizard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CIBSE Guide D §4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 × 1600 kg × 2.5 m/s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5701A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4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Energy Pie Calculator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ISO 25745-2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≈ 6,150 kWh / year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E7D4C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5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Sleep-Mode / Standby Payback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ISO 25745-2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≈ RM 830/yr · immediate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85C12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6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VVVF vs Old-Drive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 / 6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CIBSE Table 6.3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≈ 50% traction saving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2796A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7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Regenerative Drive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Energy balance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≈ 27% net reduction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8A6D0C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8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LED Retrofit Calculator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MyHIJAU CO₂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payback &lt; 1–2 yr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B7C8E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9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Escalator Operating Modes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 / 9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 115-1 / ISO 25745-3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−36% slow · −60% stop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5E4491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10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Fault Diagnosis Trainer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MS EN 81-20/50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 trees · ≤ 6 questions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2C6193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11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Maintenance Schedule Planner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MS 2473 / DOSH PMA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schedule + iCal + gap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A8392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12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Hazard Hunt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OSHA 1994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5×5 risk · scored scenes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E2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256032"/>
          </a:xfrm>
          <a:prstGeom prst="rect">
            <a:avLst/>
          </a:prstGeom>
          <a:solidFill>
            <a:srgbClr val="E0A53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0" y="6601968"/>
            <a:ext cx="12188952" cy="256032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914400" y="1371600"/>
            <a:ext cx="10332720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Teach the trade-offs —</a:t>
            </a:r>
            <a:endParaRPr lang="en-US" sz="4200" dirty="0"/>
          </a:p>
          <a:p>
            <a:pPr marL="0" indent="0">
              <a:lnSpc>
                <a:spcPct val="98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not just the numbers.</a:t>
            </a:r>
            <a:endParaRPr lang="en-US" sz="4200" dirty="0"/>
          </a:p>
        </p:txBody>
      </p:sp>
      <p:sp>
        <p:nvSpPr>
          <p:cNvPr id="5" name="Text 3"/>
          <p:cNvSpPr/>
          <p:nvPr/>
        </p:nvSpPr>
        <p:spPr>
          <a:xfrm>
            <a:off x="932688" y="3383280"/>
            <a:ext cx="10058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900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the suite, pick a card, and let trainees turn the dials.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914400" y="4434840"/>
            <a:ext cx="1847088" cy="1280160"/>
          </a:xfrm>
          <a:prstGeom prst="rect">
            <a:avLst/>
          </a:prstGeom>
          <a:solidFill>
            <a:srgbClr val="17324A"/>
          </a:solidFill>
          <a:ln w="12700">
            <a:solidFill>
              <a:srgbClr val="2C4760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7" name="Text 5"/>
          <p:cNvSpPr/>
          <p:nvPr/>
        </p:nvSpPr>
        <p:spPr>
          <a:xfrm>
            <a:off x="914400" y="4599432"/>
            <a:ext cx="184708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E0A5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12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914400" y="5184648"/>
            <a:ext cx="1847088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50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simulators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3035808" y="4434840"/>
            <a:ext cx="1847088" cy="1280160"/>
          </a:xfrm>
          <a:prstGeom prst="rect">
            <a:avLst/>
          </a:prstGeom>
          <a:solidFill>
            <a:srgbClr val="17324A"/>
          </a:solidFill>
          <a:ln w="12700">
            <a:solidFill>
              <a:srgbClr val="2C4760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0" name="Text 8"/>
          <p:cNvSpPr/>
          <p:nvPr/>
        </p:nvSpPr>
        <p:spPr>
          <a:xfrm>
            <a:off x="3035808" y="4599432"/>
            <a:ext cx="184708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E0A5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7</a:t>
            </a:r>
            <a:endParaRPr lang="en-US" sz="2500" dirty="0"/>
          </a:p>
        </p:txBody>
      </p:sp>
      <p:sp>
        <p:nvSpPr>
          <p:cNvPr id="11" name="Text 9"/>
          <p:cNvSpPr/>
          <p:nvPr/>
        </p:nvSpPr>
        <p:spPr>
          <a:xfrm>
            <a:off x="3035808" y="5184648"/>
            <a:ext cx="1847088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50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course modules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5157216" y="4434840"/>
            <a:ext cx="1847088" cy="1280160"/>
          </a:xfrm>
          <a:prstGeom prst="rect">
            <a:avLst/>
          </a:prstGeom>
          <a:solidFill>
            <a:srgbClr val="17324A"/>
          </a:solidFill>
          <a:ln w="12700">
            <a:solidFill>
              <a:srgbClr val="2C4760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5157216" y="4599432"/>
            <a:ext cx="184708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E0A5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100%</a:t>
            </a:r>
            <a:endParaRPr lang="en-US" sz="2500" dirty="0"/>
          </a:p>
        </p:txBody>
      </p:sp>
      <p:sp>
        <p:nvSpPr>
          <p:cNvPr id="14" name="Text 12"/>
          <p:cNvSpPr/>
          <p:nvPr/>
        </p:nvSpPr>
        <p:spPr>
          <a:xfrm>
            <a:off x="5157216" y="5184648"/>
            <a:ext cx="1847088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50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cited engineering</a:t>
            </a:r>
            <a:endParaRPr lang="en-US" sz="1250" dirty="0"/>
          </a:p>
        </p:txBody>
      </p:sp>
      <p:sp>
        <p:nvSpPr>
          <p:cNvPr id="15" name="Shape 13"/>
          <p:cNvSpPr/>
          <p:nvPr/>
        </p:nvSpPr>
        <p:spPr>
          <a:xfrm>
            <a:off x="7278624" y="4434840"/>
            <a:ext cx="1847088" cy="1280160"/>
          </a:xfrm>
          <a:prstGeom prst="rect">
            <a:avLst/>
          </a:prstGeom>
          <a:solidFill>
            <a:srgbClr val="17324A"/>
          </a:solidFill>
          <a:ln w="12700">
            <a:solidFill>
              <a:srgbClr val="2C4760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6" name="Text 14"/>
          <p:cNvSpPr/>
          <p:nvPr/>
        </p:nvSpPr>
        <p:spPr>
          <a:xfrm>
            <a:off x="7278624" y="4599432"/>
            <a:ext cx="184708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E0A5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 / BM</a:t>
            </a:r>
            <a:endParaRPr lang="en-US" sz="2500" dirty="0"/>
          </a:p>
        </p:txBody>
      </p:sp>
      <p:sp>
        <p:nvSpPr>
          <p:cNvPr id="17" name="Text 15"/>
          <p:cNvSpPr/>
          <p:nvPr/>
        </p:nvSpPr>
        <p:spPr>
          <a:xfrm>
            <a:off x="7278624" y="5184648"/>
            <a:ext cx="1847088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50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bilingual</a:t>
            </a:r>
            <a:endParaRPr lang="en-US" sz="1250" dirty="0"/>
          </a:p>
        </p:txBody>
      </p:sp>
      <p:sp>
        <p:nvSpPr>
          <p:cNvPr id="18" name="Shape 16"/>
          <p:cNvSpPr/>
          <p:nvPr/>
        </p:nvSpPr>
        <p:spPr>
          <a:xfrm>
            <a:off x="9400032" y="4434840"/>
            <a:ext cx="1847088" cy="1280160"/>
          </a:xfrm>
          <a:prstGeom prst="rect">
            <a:avLst/>
          </a:prstGeom>
          <a:solidFill>
            <a:srgbClr val="17324A"/>
          </a:solidFill>
          <a:ln w="12700">
            <a:solidFill>
              <a:srgbClr val="2C4760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9" name="Text 17"/>
          <p:cNvSpPr/>
          <p:nvPr/>
        </p:nvSpPr>
        <p:spPr>
          <a:xfrm>
            <a:off x="9400032" y="4599432"/>
            <a:ext cx="184708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E0A5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file://</a:t>
            </a:r>
            <a:endParaRPr lang="en-US" sz="2500" dirty="0"/>
          </a:p>
        </p:txBody>
      </p:sp>
      <p:sp>
        <p:nvSpPr>
          <p:cNvPr id="20" name="Text 18"/>
          <p:cNvSpPr/>
          <p:nvPr/>
        </p:nvSpPr>
        <p:spPr>
          <a:xfrm>
            <a:off x="9400032" y="5184648"/>
            <a:ext cx="1847088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50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runs offline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914400" y="5989320"/>
            <a:ext cx="10332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8FA6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Kursus Rekabentuk Serta Penyelenggaraan Sistem Lif dan Eskalator — Penjimatan Tenaga</a:t>
            </a:r>
            <a:endParaRPr lang="en-US" sz="1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 — Traffic Flow Simulator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CIBSE Guide D (2020) · Barney up-peak round-trip time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2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TEACHES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Compute and interpret the two headline lift-traffic metrics — interval (INT) and 5-minute handling capacity (HC%) — and relate them to round-trip time (RTT).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RESULT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INT 28.7 s · HC 13.5%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Default 10 floors · 80/floor · 4×13p × 1.6 m/s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traffic-flow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YOU SEE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Animated cars cycle lobby→upper floors; INT, HC%, RTT and AWT update live.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 — Traffic Flow Simulator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&amp; classroom guide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2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ENGINEERING &amp; FORMULAS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RTT = 2·H·t_v + (S+1)·t_s + 2·P·t_p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 = RTT / N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HC% = (300·P·N) / (RTT·U) × 100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 reversal floor · S stops · P pax/trip · U served pop · N cars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Served population U = pop/floor × upper floors (DECISIONS T1).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DRIVE IT IN CLASS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the defaults: INT ≈ 29 s, HC ≈ 13.5%. Office target: HC 11–15%, INT ≤ 30 s.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a 5th car — watch INT fall and HC rise.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Raise speed to 2.5 m/s, then car capacity to 16 — compare each effect on RTT.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Switch the traffic profile (up / two-way / down) and note the waiting-time factor.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INSIGHT &amp; MISCONCEPTION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Faster lifts mainly help tall buildings. For low rises, door + transfer time and the number of stops dominate RTT — adding a car often beats adding speed. HC% is the share of population moved per 5 min, not how many fit in a car.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DISCUSS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building fails its up-peak target. Which lever — more, bigger, or faster cars — and why?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2 — Group Control Comparison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Monte-Carlo up-peak simulation · CIBSE Guide D (2020)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2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TEACHES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Explain why Destination Control (DCS) cuts stops and waiting time versus conventional collective control.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RESULT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−24% AWT · −65% stops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200-run Monte-Carlo · 12 floors · 4 cars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group-control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YOU SEE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Split bar chart: collective vs DCS waiting time, stops/trip and journey time.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2 — Group Control Comparison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&amp; classroom guide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2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ENGINEERING &amp; FORMULAS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Same random passenger stream → two algorithms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Collective: nearest car, stops at every hall call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DCS: group by destination → far fewer stops/trip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200 Monte-Carlo runs → mean AWT, stops/trip, journey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Fewer accel/decel cycles also cut energy per trip.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DRIVE IT IN CLASS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the 200-run Monte-Carlo on the defaults; read the headline reductions.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the bar chart: AWT, stops/trip and journey time for both algorithms.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 demand and floors — DCS’s advantage usually grows as there are more passengers to group.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INSIGHT &amp; MISCONCEPTION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DCS is not “just a fancier button”: it changes car assignment so passengers sharing a destination ride together, so each car stops far fewer times. Fewer stops save both time and energy.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DISCUSS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the behavioural cost of DCS (entering your floor at the lobby), and when might it confuse users?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3 — Lift Sizing Wizard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CIBSE Guide D (2020) §4 — sizing tables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2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TEACHES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Translate a building brief (area, floors, occupancy) into a ranked shortlist of viable lift configurations, and justify the recommendation.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RESULT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 × 1600 kg × 2.5 m/s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Gearless PMSM + DCS · 16,000 m² · 20 floors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sizing-wizar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YOU SEE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Ranked shortlist table; the ★ row is the recommended configuration.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3 — Lift Sizing Wizard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&amp; classroom guide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Module 2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ENGINEERING &amp; FORMULAS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Occupants U = GFA / density   (16,000 / 20 = 800)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For each N cars × Q car size × v speed: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compute RTT → INT = RTT/N, HC%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Keep configs with HC ≥ target AND INT ≤ ceiling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Rank by fewest shafts first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Tall single-zone case uses INT ceiling 48 s, HC target 13% (DECISIONS T2).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DRIVE IT IN CLASS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the recommended ★ option on the defaults.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Raise the HC target — watch weaker options drop out.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building type and density — occupant count and shortlist update.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INSIGHT &amp; MISCONCEPTION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small lifts are not cheaper: each shaft consumes costly building-core area, so fewer right-sized shafts usually win. Sizing balances handling capacity, interval, capex and energy — never one number.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DISCUSS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does a 20-floor single-zone building end up with a longer interval, and what design move (zoning, sky-lobby) shortens it?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Lift &amp; Escalator Training Simulator Suite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4540</Words>
  <Application>Microsoft Office PowerPoint</Application>
  <PresentationFormat>Custom</PresentationFormat>
  <Paragraphs>574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Consolas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DBKL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Lift &amp; Escalator Training Simulator Suite</dc:title>
  <dc:subject>PptxGenJS Presentation</dc:subject>
  <dc:creator>DBKL Lift &amp; Escalator Training</dc:creator>
  <cp:lastModifiedBy>MOHD AZAN BIN MOHAMMED SAPARDI</cp:lastModifiedBy>
  <cp:revision>2</cp:revision>
  <dcterms:created xsi:type="dcterms:W3CDTF">2026-06-02T18:38:06Z</dcterms:created>
  <dcterms:modified xsi:type="dcterms:W3CDTF">2026-06-29T16:43:25Z</dcterms:modified>
</cp:coreProperties>
</file>