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322" autoAdjust="0"/>
  </p:normalViewPr>
  <p:slideViewPr>
    <p:cSldViewPr snapToGrid="0" snapToObjects="1">
      <p:cViewPr varScale="1">
        <p:scale>
          <a:sx n="59" d="100"/>
          <a:sy n="59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5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2500" y="800100"/>
            <a:ext cx="815816" cy="838200"/>
          </a:xfrm>
          <a:prstGeom prst="roundRect">
            <a:avLst>
              <a:gd name="adj" fmla="val 1167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04875"/>
            <a:ext cx="511016" cy="6286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920716" y="800100"/>
            <a:ext cx="1572220" cy="838200"/>
          </a:xfrm>
          <a:prstGeom prst="roundRect">
            <a:avLst>
              <a:gd name="adj" fmla="val 1136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66" y="1000125"/>
            <a:ext cx="1153120" cy="4381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81660" y="1101090"/>
            <a:ext cx="4459224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285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DEWAN BANDARAYA KUALA LUMPUR</a:t>
            </a:r>
            <a:endParaRPr lang="en-US" sz="1425" dirty="0"/>
          </a:p>
        </p:txBody>
      </p:sp>
      <p:sp>
        <p:nvSpPr>
          <p:cNvPr id="7" name="Text 3"/>
          <p:cNvSpPr/>
          <p:nvPr/>
        </p:nvSpPr>
        <p:spPr>
          <a:xfrm>
            <a:off x="952500" y="3395901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MODUL LATIHAN · BAHAGIAN 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952500" y="3940731"/>
            <a:ext cx="14519910" cy="17868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6750" b="1" kern="0" spc="-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Operasi, Penyelenggaraan &amp; Diagnosis Kerosakan</a:t>
            </a:r>
            <a:endParaRPr lang="en-US" sz="6750" dirty="0"/>
          </a:p>
        </p:txBody>
      </p:sp>
      <p:sp>
        <p:nvSpPr>
          <p:cNvPr id="9" name="Text 5"/>
          <p:cNvSpPr/>
          <p:nvPr/>
        </p:nvSpPr>
        <p:spPr>
          <a:xfrm>
            <a:off x="952500" y="5937171"/>
            <a:ext cx="12165330" cy="8929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25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 Lif &amp; Eskalator — pengurusan operasi harian, penyenggaraan berkala dan troubleshooting bersistematik</a:t>
            </a:r>
            <a:endParaRPr lang="en-US" sz="2550" dirty="0"/>
          </a:p>
        </p:txBody>
      </p:sp>
      <p:sp>
        <p:nvSpPr>
          <p:cNvPr id="10" name="Shape 6"/>
          <p:cNvSpPr/>
          <p:nvPr/>
        </p:nvSpPr>
        <p:spPr>
          <a:xfrm>
            <a:off x="952500" y="8549640"/>
            <a:ext cx="16383000" cy="9525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7"/>
          <p:cNvSpPr/>
          <p:nvPr/>
        </p:nvSpPr>
        <p:spPr>
          <a:xfrm>
            <a:off x="952500" y="8843010"/>
            <a:ext cx="4703743" cy="259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24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DURASI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952500" y="9159240"/>
            <a:ext cx="4703743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Jam</a:t>
            </a:r>
            <a:endParaRPr lang="en-US" sz="2250" dirty="0"/>
          </a:p>
        </p:txBody>
      </p:sp>
      <p:sp>
        <p:nvSpPr>
          <p:cNvPr id="13" name="Shape 9"/>
          <p:cNvSpPr/>
          <p:nvPr/>
        </p:nvSpPr>
        <p:spPr>
          <a:xfrm>
            <a:off x="5685830" y="8843010"/>
            <a:ext cx="9525" cy="643890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0"/>
          <p:cNvSpPr/>
          <p:nvPr/>
        </p:nvSpPr>
        <p:spPr>
          <a:xfrm>
            <a:off x="6150650" y="8843010"/>
            <a:ext cx="6585371" cy="259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24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SKOP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6150650" y="9159240"/>
            <a:ext cx="6585371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· Diagnosis · Logbook</a:t>
            </a:r>
            <a:endParaRPr lang="en-US" sz="2250" dirty="0"/>
          </a:p>
        </p:txBody>
      </p:sp>
      <p:sp>
        <p:nvSpPr>
          <p:cNvPr id="16" name="Shape 12"/>
          <p:cNvSpPr/>
          <p:nvPr/>
        </p:nvSpPr>
        <p:spPr>
          <a:xfrm>
            <a:off x="12594551" y="8843010"/>
            <a:ext cx="9525" cy="643890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3"/>
          <p:cNvSpPr/>
          <p:nvPr/>
        </p:nvSpPr>
        <p:spPr>
          <a:xfrm>
            <a:off x="13059370" y="8843010"/>
            <a:ext cx="4703743" cy="259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24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PERINGKAT</a:t>
            </a:r>
            <a:endParaRPr lang="en-US" sz="1350" dirty="0"/>
          </a:p>
        </p:txBody>
      </p:sp>
      <p:sp>
        <p:nvSpPr>
          <p:cNvPr id="18" name="Text 14"/>
          <p:cNvSpPr/>
          <p:nvPr/>
        </p:nvSpPr>
        <p:spPr>
          <a:xfrm>
            <a:off x="13059370" y="9159240"/>
            <a:ext cx="4703743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Asas → Kompeten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45434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AKTIVITI PM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Bulanan menjaga kebersihan; suku tahunan menguji prestasi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60377"/>
            <a:ext cx="8058150" cy="7426523"/>
          </a:xfrm>
          <a:prstGeom prst="roundRect">
            <a:avLst>
              <a:gd name="adj" fmla="val 77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360170" y="2448997"/>
            <a:ext cx="1826621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Bulanan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802880" y="2525197"/>
            <a:ext cx="87630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RINGAN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1360170" y="3125272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588770" y="3001447"/>
            <a:ext cx="6015133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Bersihkan sill pintu, rel pandu pintu &amp; ruang mesin</a:t>
            </a:r>
            <a:endParaRPr lang="en-US" sz="1875" dirty="0"/>
          </a:p>
        </p:txBody>
      </p:sp>
      <p:sp>
        <p:nvSpPr>
          <p:cNvPr id="9" name="Shape 7"/>
          <p:cNvSpPr/>
          <p:nvPr/>
        </p:nvSpPr>
        <p:spPr>
          <a:xfrm>
            <a:off x="1360170" y="366819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1588770" y="3544372"/>
            <a:ext cx="5683258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Periksa alignment pintu &amp; status door interlock</a:t>
            </a:r>
            <a:endParaRPr lang="en-US" sz="1875" dirty="0"/>
          </a:p>
        </p:txBody>
      </p:sp>
      <p:sp>
        <p:nvSpPr>
          <p:cNvPr id="11" name="Shape 9"/>
          <p:cNvSpPr/>
          <p:nvPr/>
        </p:nvSpPr>
        <p:spPr>
          <a:xfrm>
            <a:off x="1360170" y="4211122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1588770" y="4087297"/>
            <a:ext cx="7415713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Periksa kebocoran minyak atau gris pada bahagian mekanikal</a:t>
            </a:r>
            <a:endParaRPr lang="en-US" sz="1875" dirty="0"/>
          </a:p>
        </p:txBody>
      </p:sp>
      <p:sp>
        <p:nvSpPr>
          <p:cNvPr id="13" name="Shape 11"/>
          <p:cNvSpPr/>
          <p:nvPr/>
        </p:nvSpPr>
        <p:spPr>
          <a:xfrm>
            <a:off x="1360170" y="475404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588770" y="4630222"/>
            <a:ext cx="7224637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emergency alarm &amp; lampu kabin; semak bunyi/getaran abnormal</a:t>
            </a:r>
            <a:endParaRPr lang="en-US" sz="1875" dirty="0"/>
          </a:p>
        </p:txBody>
      </p:sp>
      <p:sp>
        <p:nvSpPr>
          <p:cNvPr id="15" name="Shape 13"/>
          <p:cNvSpPr/>
          <p:nvPr/>
        </p:nvSpPr>
        <p:spPr>
          <a:xfrm>
            <a:off x="1360170" y="5630346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1588770" y="5506521"/>
            <a:ext cx="6771084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Eskalator — periksa kebersihan comb plate &amp; skirt panel</a:t>
            </a:r>
            <a:endParaRPr lang="en-US" sz="1875" dirty="0"/>
          </a:p>
        </p:txBody>
      </p:sp>
      <p:sp>
        <p:nvSpPr>
          <p:cNvPr id="17" name="Shape 15"/>
          <p:cNvSpPr/>
          <p:nvPr/>
        </p:nvSpPr>
        <p:spPr>
          <a:xfrm>
            <a:off x="9277350" y="2060377"/>
            <a:ext cx="8058150" cy="7426523"/>
          </a:xfrm>
          <a:prstGeom prst="roundRect">
            <a:avLst>
              <a:gd name="adj" fmla="val 77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9685020" y="2448997"/>
            <a:ext cx="2733842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Suku Tahunan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15861031" y="2525197"/>
            <a:ext cx="114300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B2722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MENDALAM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9685020" y="3125272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9913620" y="3001447"/>
            <a:ext cx="7427500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Lincirkan bearing, gear &amp; komponen bergerak yang disyorkan</a:t>
            </a:r>
            <a:endParaRPr lang="en-US" sz="1875" dirty="0"/>
          </a:p>
        </p:txBody>
      </p:sp>
      <p:sp>
        <p:nvSpPr>
          <p:cNvPr id="22" name="Shape 20"/>
          <p:cNvSpPr/>
          <p:nvPr/>
        </p:nvSpPr>
        <p:spPr>
          <a:xfrm>
            <a:off x="9685020" y="366819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9913620" y="3544372"/>
            <a:ext cx="4510171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sistem brek — respon &amp; pegangan</a:t>
            </a:r>
            <a:endParaRPr lang="en-US" sz="1875" dirty="0"/>
          </a:p>
        </p:txBody>
      </p:sp>
      <p:sp>
        <p:nvSpPr>
          <p:cNvPr id="24" name="Shape 22"/>
          <p:cNvSpPr/>
          <p:nvPr/>
        </p:nvSpPr>
        <p:spPr>
          <a:xfrm>
            <a:off x="9685020" y="4211122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9913620" y="4087297"/>
            <a:ext cx="5831515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Periksa ketegangan &amp; keadaan fizikal wire ropes</a:t>
            </a:r>
            <a:endParaRPr lang="en-US" sz="1875" dirty="0"/>
          </a:p>
        </p:txBody>
      </p:sp>
      <p:sp>
        <p:nvSpPr>
          <p:cNvPr id="26" name="Shape 24"/>
          <p:cNvSpPr/>
          <p:nvPr/>
        </p:nvSpPr>
        <p:spPr>
          <a:xfrm>
            <a:off x="9685020" y="475404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9913620" y="4630222"/>
            <a:ext cx="6394811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ketepatan leveling pada setiap hentian utama</a:t>
            </a:r>
            <a:endParaRPr lang="en-US" sz="1875" dirty="0"/>
          </a:p>
        </p:txBody>
      </p:sp>
      <p:sp>
        <p:nvSpPr>
          <p:cNvPr id="28" name="Shape 26"/>
          <p:cNvSpPr/>
          <p:nvPr/>
        </p:nvSpPr>
        <p:spPr>
          <a:xfrm>
            <a:off x="9685020" y="5296971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9913620" y="5173146"/>
            <a:ext cx="7224637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litar keselamatan; eskalator — step chain tension &amp; handrail drive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292354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PM TAHUNAN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menyeluruh untuk pematuhan keselamatan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79427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952500" y="3121462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1485900" y="3085029"/>
            <a:ext cx="5878271" cy="3852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functional test untuk semua mod operasi</a:t>
            </a:r>
            <a:endParaRPr lang="en-US" sz="2025" dirty="0"/>
          </a:p>
        </p:txBody>
      </p:sp>
      <p:sp>
        <p:nvSpPr>
          <p:cNvPr id="7" name="Shape 5"/>
          <p:cNvSpPr/>
          <p:nvPr/>
        </p:nvSpPr>
        <p:spPr>
          <a:xfrm>
            <a:off x="9448800" y="2079427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9448800" y="3121462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9982200" y="3085029"/>
            <a:ext cx="6971990" cy="3852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brake performance pada keadaan operasi sebenar</a:t>
            </a:r>
            <a:endParaRPr lang="en-US" sz="2025" dirty="0"/>
          </a:p>
        </p:txBody>
      </p:sp>
      <p:sp>
        <p:nvSpPr>
          <p:cNvPr id="10" name="Shape 8"/>
          <p:cNvSpPr/>
          <p:nvPr/>
        </p:nvSpPr>
        <p:spPr>
          <a:xfrm>
            <a:off x="952500" y="4430316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952500" y="5645944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1485900" y="5435918"/>
            <a:ext cx="7573899" cy="7324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Nilai kehausan komponen utama untuk cadangan penggantian</a:t>
            </a:r>
            <a:endParaRPr lang="en-US" sz="2025" dirty="0"/>
          </a:p>
        </p:txBody>
      </p:sp>
      <p:sp>
        <p:nvSpPr>
          <p:cNvPr id="13" name="Shape 11"/>
          <p:cNvSpPr/>
          <p:nvPr/>
        </p:nvSpPr>
        <p:spPr>
          <a:xfrm>
            <a:off x="9448800" y="4430316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9448800" y="5645944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9982200" y="5609511"/>
            <a:ext cx="7049786" cy="3852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integriti panel kawalan, pendawaian &amp; terminal</a:t>
            </a:r>
            <a:endParaRPr lang="en-US" sz="2025" dirty="0"/>
          </a:p>
        </p:txBody>
      </p:sp>
      <p:sp>
        <p:nvSpPr>
          <p:cNvPr id="16" name="Shape 14"/>
          <p:cNvSpPr/>
          <p:nvPr/>
        </p:nvSpPr>
        <p:spPr>
          <a:xfrm>
            <a:off x="952500" y="9479280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952500" y="7128391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952500" y="8170426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1485900" y="8133993"/>
            <a:ext cx="8015550" cy="3852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Teliti semula rekod kerosakan &amp; tren penyenggaraan tahunan</a:t>
            </a:r>
            <a:endParaRPr lang="en-US" sz="2025" dirty="0"/>
          </a:p>
        </p:txBody>
      </p:sp>
      <p:sp>
        <p:nvSpPr>
          <p:cNvPr id="20" name="Shape 18"/>
          <p:cNvSpPr/>
          <p:nvPr/>
        </p:nvSpPr>
        <p:spPr>
          <a:xfrm>
            <a:off x="9448800" y="9479280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Shape 19"/>
          <p:cNvSpPr/>
          <p:nvPr/>
        </p:nvSpPr>
        <p:spPr>
          <a:xfrm>
            <a:off x="9448800" y="7128391"/>
            <a:ext cx="78867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/>
          <p:cNvSpPr/>
          <p:nvPr/>
        </p:nvSpPr>
        <p:spPr>
          <a:xfrm>
            <a:off x="9448800" y="8170426"/>
            <a:ext cx="4000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9982200" y="8133993"/>
            <a:ext cx="7465874" cy="3852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0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Sediakan dokumen sokongan untuk audit pihak berkuasa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40736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PREDICTIVE MAINTENANCE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keadaan sebenar meramal kegagalan sebelum berlaku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2041327"/>
            <a:ext cx="9522738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80" dirty="0">
                <a:solidFill>
                  <a:srgbClr val="5C6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KAEDAH PEMANTAUAN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952500" y="2502337"/>
            <a:ext cx="8657034" cy="1617464"/>
          </a:xfrm>
          <a:prstGeom prst="roundRect">
            <a:avLst>
              <a:gd name="adj" fmla="val 294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245870" y="2976444"/>
            <a:ext cx="8877324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getaran</a:t>
            </a:r>
            <a:endParaRPr lang="en-US" sz="2025" dirty="0"/>
          </a:p>
        </p:txBody>
      </p:sp>
      <p:sp>
        <p:nvSpPr>
          <p:cNvPr id="7" name="Text 5"/>
          <p:cNvSpPr/>
          <p:nvPr/>
        </p:nvSpPr>
        <p:spPr>
          <a:xfrm>
            <a:off x="1245870" y="3349823"/>
            <a:ext cx="8877324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Motor &amp; aci — kesan misalignment, bearing wear, imbalance</a:t>
            </a:r>
            <a:endParaRPr lang="en-US" sz="1725" dirty="0"/>
          </a:p>
        </p:txBody>
      </p:sp>
      <p:sp>
        <p:nvSpPr>
          <p:cNvPr id="8" name="Shape 6"/>
          <p:cNvSpPr/>
          <p:nvPr/>
        </p:nvSpPr>
        <p:spPr>
          <a:xfrm>
            <a:off x="952500" y="4291251"/>
            <a:ext cx="8657034" cy="1617583"/>
          </a:xfrm>
          <a:prstGeom prst="roundRect">
            <a:avLst>
              <a:gd name="adj" fmla="val 294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245870" y="4765477"/>
            <a:ext cx="8877324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Pemantauan wire ropes</a:t>
            </a:r>
            <a:endParaRPr lang="en-US" sz="2025" dirty="0"/>
          </a:p>
        </p:txBody>
      </p:sp>
      <p:sp>
        <p:nvSpPr>
          <p:cNvPr id="10" name="Text 8"/>
          <p:cNvSpPr/>
          <p:nvPr/>
        </p:nvSpPr>
        <p:spPr>
          <a:xfrm>
            <a:off x="1245870" y="5138857"/>
            <a:ext cx="8877324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Kesan kehausan, perubahan tegangan atau kerosakan permukaan</a:t>
            </a:r>
            <a:endParaRPr lang="en-US" sz="1725" dirty="0"/>
          </a:p>
        </p:txBody>
      </p:sp>
      <p:sp>
        <p:nvSpPr>
          <p:cNvPr id="11" name="Shape 9"/>
          <p:cNvSpPr/>
          <p:nvPr/>
        </p:nvSpPr>
        <p:spPr>
          <a:xfrm>
            <a:off x="952500" y="6080284"/>
            <a:ext cx="8657034" cy="1617583"/>
          </a:xfrm>
          <a:prstGeom prst="roundRect">
            <a:avLst>
              <a:gd name="adj" fmla="val 294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1245870" y="6554510"/>
            <a:ext cx="8877324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Pemantauan suhu</a:t>
            </a:r>
            <a:endParaRPr lang="en-US" sz="2025" dirty="0"/>
          </a:p>
        </p:txBody>
      </p:sp>
      <p:sp>
        <p:nvSpPr>
          <p:cNvPr id="13" name="Text 11"/>
          <p:cNvSpPr/>
          <p:nvPr/>
        </p:nvSpPr>
        <p:spPr>
          <a:xfrm>
            <a:off x="1245870" y="6927890"/>
            <a:ext cx="8877324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Motor &amp; brake coil — kesan overheat awal</a:t>
            </a:r>
            <a:endParaRPr lang="en-US" sz="1725" dirty="0"/>
          </a:p>
        </p:txBody>
      </p:sp>
      <p:sp>
        <p:nvSpPr>
          <p:cNvPr id="14" name="Shape 12"/>
          <p:cNvSpPr/>
          <p:nvPr/>
        </p:nvSpPr>
        <p:spPr>
          <a:xfrm>
            <a:off x="952500" y="7869317"/>
            <a:ext cx="8657034" cy="1617583"/>
          </a:xfrm>
          <a:prstGeom prst="roundRect">
            <a:avLst>
              <a:gd name="adj" fmla="val 294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1245870" y="8343543"/>
            <a:ext cx="8877324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masa buka-tutup pintu</a:t>
            </a:r>
            <a:endParaRPr lang="en-US" sz="2025" dirty="0"/>
          </a:p>
        </p:txBody>
      </p:sp>
      <p:sp>
        <p:nvSpPr>
          <p:cNvPr id="16" name="Text 14"/>
          <p:cNvSpPr/>
          <p:nvPr/>
        </p:nvSpPr>
        <p:spPr>
          <a:xfrm>
            <a:off x="1245870" y="8716923"/>
            <a:ext cx="8877324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Kenal pasti peningkatan rintangan mekanikal</a:t>
            </a:r>
            <a:endParaRPr lang="en-US" sz="1725" dirty="0"/>
          </a:p>
        </p:txBody>
      </p:sp>
      <p:sp>
        <p:nvSpPr>
          <p:cNvPr id="17" name="Shape 15"/>
          <p:cNvSpPr/>
          <p:nvPr/>
        </p:nvSpPr>
        <p:spPr>
          <a:xfrm>
            <a:off x="9914334" y="2041327"/>
            <a:ext cx="7421166" cy="7445573"/>
          </a:xfrm>
          <a:prstGeom prst="roundRect">
            <a:avLst>
              <a:gd name="adj" fmla="val 770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0295334" y="4104799"/>
            <a:ext cx="7325082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CONTOH INTERPRETASI DATA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0295334" y="4603909"/>
            <a:ext cx="6858941" cy="1195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Getaran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meningkat beransur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pada aci motor → kemungkinan masalah awal bearing atau ketidaksejajaran aci.</a:t>
            </a:r>
            <a:endParaRPr lang="en-US" sz="2025" dirty="0"/>
          </a:p>
        </p:txBody>
      </p:sp>
      <p:sp>
        <p:nvSpPr>
          <p:cNvPr id="20" name="Shape 18"/>
          <p:cNvSpPr/>
          <p:nvPr/>
        </p:nvSpPr>
        <p:spPr>
          <a:xfrm>
            <a:off x="10295334" y="6008847"/>
            <a:ext cx="6659166" cy="9525"/>
          </a:xfrm>
          <a:prstGeom prst="rect">
            <a:avLst/>
          </a:prstGeom>
          <a:solidFill>
            <a:srgbClr val="FFFFFF">
              <a:alpha val="18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10295334" y="6266022"/>
            <a:ext cx="6858941" cy="1195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Pintu mengambil masa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lebih lama untuk menutup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rintangan pada rel pintu, sensor tidak stabil, atau operator pintu mula haus.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359050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CORRECTIVE MAINTENANCE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Tindakan susulan selepas kerosakan — bukan pengganti PM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4485322"/>
            <a:ext cx="8033287" cy="2252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2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 Maintenance melibatkan pembaikan, penggantian komponen, dan ujian pemulihan operasi selepas kerosakan dikesan. Dalam pengajaran, peserta perlu ditekankan bahawa ia adalah tindakan </a:t>
            </a: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selepas kegagalan </a:t>
            </a:r>
            <a:r>
              <a:rPr lang="en-US" sz="22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bukan strategi utama.</a:t>
            </a:r>
            <a:endParaRPr lang="en-US" sz="2250" dirty="0"/>
          </a:p>
        </p:txBody>
      </p:sp>
      <p:sp>
        <p:nvSpPr>
          <p:cNvPr id="5" name="Shape 3"/>
          <p:cNvSpPr/>
          <p:nvPr/>
        </p:nvSpPr>
        <p:spPr>
          <a:xfrm>
            <a:off x="9361408" y="4508302"/>
            <a:ext cx="7974092" cy="2168604"/>
          </a:xfrm>
          <a:prstGeom prst="roundRect">
            <a:avLst>
              <a:gd name="adj" fmla="val 2635"/>
            </a:avLst>
          </a:prstGeom>
          <a:solidFill>
            <a:srgbClr val="16222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9361408" y="6669286"/>
            <a:ext cx="7974092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9361408" y="4508302"/>
            <a:ext cx="7974092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6"/>
          <p:cNvSpPr/>
          <p:nvPr/>
        </p:nvSpPr>
        <p:spPr>
          <a:xfrm>
            <a:off x="9361408" y="4508302"/>
            <a:ext cx="38100" cy="2168604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Shape 7"/>
          <p:cNvSpPr/>
          <p:nvPr/>
        </p:nvSpPr>
        <p:spPr>
          <a:xfrm>
            <a:off x="17327880" y="4508302"/>
            <a:ext cx="9525" cy="2168604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9818609" y="4954071"/>
            <a:ext cx="7799189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E8CFA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PRINSIP UTAMA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9818609" y="5376982"/>
            <a:ext cx="7302877" cy="8922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yang baik mengurangkan keperluan Corrective Maintenance.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117733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942874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TOPIK 02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52500" y="4487704"/>
            <a:ext cx="14039850" cy="830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Lazim pada Sistem Lif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952500" y="5546884"/>
            <a:ext cx="10791825" cy="8353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3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Mengenali simptom, punca dan kesan keselamatan empat kegagalan paling kerap.</a:t>
            </a:r>
            <a:endParaRPr lang="en-US" sz="2325" dirty="0"/>
          </a:p>
        </p:txBody>
      </p:sp>
      <p:sp>
        <p:nvSpPr>
          <p:cNvPr id="5" name="Text 3"/>
          <p:cNvSpPr/>
          <p:nvPr/>
        </p:nvSpPr>
        <p:spPr>
          <a:xfrm>
            <a:off x="12609552" y="6762750"/>
            <a:ext cx="5827193" cy="480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7500" b="1" dirty="0">
                <a:solidFill>
                  <a:srgbClr val="FFFFFF">
                    <a:alpha val="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7500" dirty="0"/>
          </a:p>
        </p:txBody>
      </p:sp>
    </p:spTree>
    <p:extLst>
      <p:ext uri="{BB962C8B-B14F-4D97-AF65-F5344CB8AC3E}">
        <p14:creationId xmlns:p14="http://schemas.microsoft.com/office/powerpoint/2010/main" val="180879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· LIF · KEROSAKAN 01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 Failure — punca paling lazim lif gagal bergerak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22277"/>
            <a:ext cx="5300901" cy="7464623"/>
          </a:xfrm>
          <a:prstGeom prst="roundRect">
            <a:avLst>
              <a:gd name="adj" fmla="val 89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52500" y="9479280"/>
            <a:ext cx="5300901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952500" y="2022277"/>
            <a:ext cx="5300901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952500" y="2022277"/>
            <a:ext cx="9525" cy="746462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6"/>
          <p:cNvSpPr/>
          <p:nvPr/>
        </p:nvSpPr>
        <p:spPr>
          <a:xfrm>
            <a:off x="6245781" y="2022277"/>
            <a:ext cx="9525" cy="746462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303020" y="2368987"/>
            <a:ext cx="5059847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PUNCA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303020" y="2791897"/>
            <a:ext cx="5059847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pintu lari atau tidak tepat</a:t>
            </a:r>
            <a:endParaRPr lang="en-US" sz="1875" dirty="0"/>
          </a:p>
        </p:txBody>
      </p:sp>
      <p:sp>
        <p:nvSpPr>
          <p:cNvPr id="11" name="Text 9"/>
          <p:cNvSpPr/>
          <p:nvPr/>
        </p:nvSpPr>
        <p:spPr>
          <a:xfrm>
            <a:off x="1303020" y="3296722"/>
            <a:ext cx="5059847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Suis interlock rosak atau contact lemah</a:t>
            </a:r>
            <a:endParaRPr lang="en-US" sz="1875" dirty="0"/>
          </a:p>
        </p:txBody>
      </p:sp>
      <p:sp>
        <p:nvSpPr>
          <p:cNvPr id="12" name="Text 10"/>
          <p:cNvSpPr/>
          <p:nvPr/>
        </p:nvSpPr>
        <p:spPr>
          <a:xfrm>
            <a:off x="1303020" y="3801547"/>
            <a:ext cx="4737857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Debu, kotoran atau objek asing pada mekanisme kunci</a:t>
            </a:r>
            <a:endParaRPr lang="en-US" sz="1875" dirty="0"/>
          </a:p>
        </p:txBody>
      </p:sp>
      <p:sp>
        <p:nvSpPr>
          <p:cNvPr id="13" name="Text 11"/>
          <p:cNvSpPr/>
          <p:nvPr/>
        </p:nvSpPr>
        <p:spPr>
          <a:xfrm>
            <a:off x="1303020" y="4639747"/>
            <a:ext cx="4737857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Pendawaian longgar atau terputus pada litar pintu</a:t>
            </a:r>
            <a:endParaRPr lang="en-US" sz="1875" dirty="0"/>
          </a:p>
        </p:txBody>
      </p:sp>
      <p:sp>
        <p:nvSpPr>
          <p:cNvPr id="14" name="Shape 12"/>
          <p:cNvSpPr/>
          <p:nvPr/>
        </p:nvSpPr>
        <p:spPr>
          <a:xfrm>
            <a:off x="6501051" y="2022277"/>
            <a:ext cx="5301020" cy="7464623"/>
          </a:xfrm>
          <a:prstGeom prst="roundRect">
            <a:avLst>
              <a:gd name="adj" fmla="val 89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Shape 13"/>
          <p:cNvSpPr/>
          <p:nvPr/>
        </p:nvSpPr>
        <p:spPr>
          <a:xfrm>
            <a:off x="6501051" y="9479280"/>
            <a:ext cx="530102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6501051" y="2022277"/>
            <a:ext cx="530102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6501051" y="2022277"/>
            <a:ext cx="9525" cy="746462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11794451" y="2022277"/>
            <a:ext cx="9525" cy="746462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851571" y="2368987"/>
            <a:ext cx="5059978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SIMPTOM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851571" y="2791897"/>
            <a:ext cx="4737979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tidak bergerak walaupun panggilan dibuat</a:t>
            </a:r>
            <a:endParaRPr lang="en-US" sz="1875" dirty="0"/>
          </a:p>
        </p:txBody>
      </p:sp>
      <p:sp>
        <p:nvSpPr>
          <p:cNvPr id="21" name="Text 19"/>
          <p:cNvSpPr/>
          <p:nvPr/>
        </p:nvSpPr>
        <p:spPr>
          <a:xfrm>
            <a:off x="6851571" y="3630097"/>
            <a:ext cx="4737979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Pintu kelihatan tertutup tetapi panel menunjukkan fault</a:t>
            </a:r>
            <a:endParaRPr lang="en-US" sz="1875" dirty="0"/>
          </a:p>
        </p:txBody>
      </p:sp>
      <p:sp>
        <p:nvSpPr>
          <p:cNvPr id="22" name="Text 20"/>
          <p:cNvSpPr/>
          <p:nvPr/>
        </p:nvSpPr>
        <p:spPr>
          <a:xfrm>
            <a:off x="6851571" y="4468297"/>
            <a:ext cx="4737979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7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berhenti &amp; tidak memberi respon untuk arahan seterusnya</a:t>
            </a:r>
            <a:endParaRPr lang="en-US" sz="1875" dirty="0"/>
          </a:p>
        </p:txBody>
      </p:sp>
      <p:sp>
        <p:nvSpPr>
          <p:cNvPr id="23" name="Shape 21"/>
          <p:cNvSpPr/>
          <p:nvPr/>
        </p:nvSpPr>
        <p:spPr>
          <a:xfrm>
            <a:off x="12049720" y="2022277"/>
            <a:ext cx="5285780" cy="7464623"/>
          </a:xfrm>
          <a:prstGeom prst="roundRect">
            <a:avLst>
              <a:gd name="adj" fmla="val 901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Text 22"/>
          <p:cNvSpPr/>
          <p:nvPr/>
        </p:nvSpPr>
        <p:spPr>
          <a:xfrm>
            <a:off x="12392620" y="2346127"/>
            <a:ext cx="5059978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KESAN KESELAMATAN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12392620" y="2769037"/>
            <a:ext cx="4737979" cy="112299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95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Kegagalan interlock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sangat kritikal </a:t>
            </a:r>
            <a:r>
              <a:rPr lang="en-US" sz="195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kerana berkait terus dengan integriti litar keselamatan.</a:t>
            </a:r>
            <a:endParaRPr lang="en-US" sz="1950" dirty="0"/>
          </a:p>
        </p:txBody>
      </p:sp>
      <p:sp>
        <p:nvSpPr>
          <p:cNvPr id="26" name="Text 24"/>
          <p:cNvSpPr/>
          <p:nvPr/>
        </p:nvSpPr>
        <p:spPr>
          <a:xfrm>
            <a:off x="12392620" y="4025384"/>
            <a:ext cx="4737979" cy="11153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95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 direka berhenti sebagai langkah selamat apabila interlock tidak disahkan terkunci.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53541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· LIF · KEROSAKAN 02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Leveling Inaccuracy — bukan sekadar keselesaan, tetapi hazard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22277"/>
            <a:ext cx="8391049" cy="7464623"/>
          </a:xfrm>
          <a:prstGeom prst="roundRect">
            <a:avLst>
              <a:gd name="adj" fmla="val 76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360170" y="2410897"/>
            <a:ext cx="833328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50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PUNCA KEMUNGKINAN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1360170" y="296715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1588770" y="2852857"/>
            <a:ext cx="3357384" cy="384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Sensor leveling tidak tepat</a:t>
            </a:r>
            <a:endParaRPr lang="en-US" sz="1950" dirty="0"/>
          </a:p>
        </p:txBody>
      </p:sp>
      <p:sp>
        <p:nvSpPr>
          <p:cNvPr id="8" name="Shape 6"/>
          <p:cNvSpPr/>
          <p:nvPr/>
        </p:nvSpPr>
        <p:spPr>
          <a:xfrm>
            <a:off x="1360170" y="350436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588770" y="3390067"/>
            <a:ext cx="5168682" cy="384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Encoder atau feedback signal tidak stabil</a:t>
            </a:r>
            <a:endParaRPr lang="en-US" sz="1950" dirty="0"/>
          </a:p>
        </p:txBody>
      </p:sp>
      <p:sp>
        <p:nvSpPr>
          <p:cNvPr id="10" name="Shape 8"/>
          <p:cNvSpPr/>
          <p:nvPr/>
        </p:nvSpPr>
        <p:spPr>
          <a:xfrm>
            <a:off x="1360170" y="404157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1588770" y="3927277"/>
            <a:ext cx="6246031" cy="384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Brake melepaskan terlalu awal atau terlalu lambat</a:t>
            </a:r>
            <a:endParaRPr lang="en-US" sz="1950" dirty="0"/>
          </a:p>
        </p:txBody>
      </p:sp>
      <p:sp>
        <p:nvSpPr>
          <p:cNvPr id="12" name="Shape 10"/>
          <p:cNvSpPr/>
          <p:nvPr/>
        </p:nvSpPr>
        <p:spPr>
          <a:xfrm>
            <a:off x="1360170" y="4578787"/>
            <a:ext cx="76200" cy="7620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1588770" y="4464487"/>
            <a:ext cx="7329011" cy="384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Perubahan beban kabin mempengaruhi stopping accuracy</a:t>
            </a:r>
            <a:endParaRPr lang="en-US" sz="1950" dirty="0"/>
          </a:p>
        </p:txBody>
      </p:sp>
      <p:sp>
        <p:nvSpPr>
          <p:cNvPr id="14" name="Shape 12"/>
          <p:cNvSpPr/>
          <p:nvPr/>
        </p:nvSpPr>
        <p:spPr>
          <a:xfrm>
            <a:off x="9648349" y="2022277"/>
            <a:ext cx="7687151" cy="7464623"/>
          </a:xfrm>
          <a:prstGeom prst="roundRect">
            <a:avLst>
              <a:gd name="adj" fmla="val 766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10048399" y="4280535"/>
            <a:ext cx="7575756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IMPLIKASI OPERASI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0048399" y="4760595"/>
            <a:ext cx="7093663" cy="1296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7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Perbezaan walaupun kecil boleh menyebabkan risiko tersadung kepada </a:t>
            </a: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warga emas, kanak-kanak &amp; pengguna berkerusi roda </a:t>
            </a:r>
            <a:r>
              <a:rPr lang="en-US" sz="217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175" dirty="0"/>
          </a:p>
        </p:txBody>
      </p:sp>
      <p:sp>
        <p:nvSpPr>
          <p:cNvPr id="17" name="Shape 15"/>
          <p:cNvSpPr/>
          <p:nvPr/>
        </p:nvSpPr>
        <p:spPr>
          <a:xfrm>
            <a:off x="10048399" y="6247448"/>
            <a:ext cx="6887051" cy="9525"/>
          </a:xfrm>
          <a:prstGeom prst="rect">
            <a:avLst/>
          </a:prstGeom>
          <a:solidFill>
            <a:srgbClr val="FFFFFF">
              <a:alpha val="18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0048399" y="6485573"/>
            <a:ext cx="7093663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Semasa diagnosis, bezakan antara isu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mekanikal</a:t>
            </a: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isu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kawalan</a:t>
            </a: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dan isu </a:t>
            </a: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beban</a:t>
            </a: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225304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· LIF · KEROSAKAN 03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Loop Trip — satu komponen terbuka, sistem berhenti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2022277"/>
            <a:ext cx="1005840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80" dirty="0">
                <a:solidFill>
                  <a:srgbClr val="5C6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KOMPONEN DISAMBUNG SECARA SIRI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952500" y="2464237"/>
            <a:ext cx="4495800" cy="2239209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226820" y="2471857"/>
            <a:ext cx="4082034" cy="22620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 contacts</a:t>
            </a:r>
            <a:endParaRPr lang="en-US" sz="1875" dirty="0"/>
          </a:p>
        </p:txBody>
      </p:sp>
      <p:sp>
        <p:nvSpPr>
          <p:cNvPr id="7" name="Shape 5"/>
          <p:cNvSpPr/>
          <p:nvPr/>
        </p:nvSpPr>
        <p:spPr>
          <a:xfrm>
            <a:off x="5600700" y="2464237"/>
            <a:ext cx="4495800" cy="2239209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5875020" y="2471857"/>
            <a:ext cx="4082034" cy="22620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Emergency stop switch</a:t>
            </a:r>
            <a:endParaRPr lang="en-US" sz="1875" dirty="0"/>
          </a:p>
        </p:txBody>
      </p:sp>
      <p:sp>
        <p:nvSpPr>
          <p:cNvPr id="9" name="Shape 7"/>
          <p:cNvSpPr/>
          <p:nvPr/>
        </p:nvSpPr>
        <p:spPr>
          <a:xfrm>
            <a:off x="952500" y="4855845"/>
            <a:ext cx="4495800" cy="2239328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1226820" y="4863465"/>
            <a:ext cx="4082034" cy="2262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Overspeed governor switch</a:t>
            </a:r>
            <a:endParaRPr lang="en-US" sz="1875" dirty="0"/>
          </a:p>
        </p:txBody>
      </p:sp>
      <p:sp>
        <p:nvSpPr>
          <p:cNvPr id="11" name="Shape 9"/>
          <p:cNvSpPr/>
          <p:nvPr/>
        </p:nvSpPr>
        <p:spPr>
          <a:xfrm>
            <a:off x="5600700" y="4855845"/>
            <a:ext cx="4495800" cy="2239328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5875020" y="4863465"/>
            <a:ext cx="4082034" cy="2262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 switch</a:t>
            </a:r>
            <a:endParaRPr lang="en-US" sz="1875" dirty="0"/>
          </a:p>
        </p:txBody>
      </p:sp>
      <p:sp>
        <p:nvSpPr>
          <p:cNvPr id="13" name="Shape 11"/>
          <p:cNvSpPr/>
          <p:nvPr/>
        </p:nvSpPr>
        <p:spPr>
          <a:xfrm>
            <a:off x="952500" y="7247573"/>
            <a:ext cx="4495800" cy="2239328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226820" y="7255193"/>
            <a:ext cx="4082034" cy="2262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Brake safety contacts</a:t>
            </a:r>
            <a:endParaRPr lang="en-US" sz="1875" dirty="0"/>
          </a:p>
        </p:txBody>
      </p:sp>
      <p:sp>
        <p:nvSpPr>
          <p:cNvPr id="15" name="Shape 13"/>
          <p:cNvSpPr/>
          <p:nvPr/>
        </p:nvSpPr>
        <p:spPr>
          <a:xfrm>
            <a:off x="5600700" y="7247573"/>
            <a:ext cx="4495800" cy="2239328"/>
          </a:xfrm>
          <a:prstGeom prst="roundRect">
            <a:avLst>
              <a:gd name="adj" fmla="val 2127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5875020" y="7255193"/>
            <a:ext cx="4082034" cy="22621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 / top inspection switch</a:t>
            </a:r>
            <a:endParaRPr lang="en-US" sz="1875" dirty="0"/>
          </a:p>
        </p:txBody>
      </p:sp>
      <p:sp>
        <p:nvSpPr>
          <p:cNvPr id="17" name="Shape 15"/>
          <p:cNvSpPr/>
          <p:nvPr/>
        </p:nvSpPr>
        <p:spPr>
          <a:xfrm>
            <a:off x="10477500" y="2022277"/>
            <a:ext cx="6858000" cy="7464623"/>
          </a:xfrm>
          <a:prstGeom prst="roundRect">
            <a:avLst>
              <a:gd name="adj" fmla="val 833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0858500" y="4650581"/>
            <a:ext cx="670560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SIMPTOM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0858500" y="5073491"/>
            <a:ext cx="6705600" cy="3981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berhenti mengejut</a:t>
            </a:r>
            <a:endParaRPr lang="en-US" sz="2025" dirty="0"/>
          </a:p>
        </p:txBody>
      </p:sp>
      <p:sp>
        <p:nvSpPr>
          <p:cNvPr id="20" name="Shape 18"/>
          <p:cNvSpPr/>
          <p:nvPr/>
        </p:nvSpPr>
        <p:spPr>
          <a:xfrm>
            <a:off x="10858500" y="5604986"/>
            <a:ext cx="6096000" cy="9525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10858500" y="5785961"/>
            <a:ext cx="6705600" cy="3981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Tiada gerakan walaupun kuasa utama ada</a:t>
            </a:r>
            <a:endParaRPr lang="en-US" sz="2025" dirty="0"/>
          </a:p>
        </p:txBody>
      </p:sp>
      <p:sp>
        <p:nvSpPr>
          <p:cNvPr id="22" name="Shape 20"/>
          <p:cNvSpPr/>
          <p:nvPr/>
        </p:nvSpPr>
        <p:spPr>
          <a:xfrm>
            <a:off x="10858500" y="6317456"/>
            <a:ext cx="6096000" cy="9525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10858500" y="6498431"/>
            <a:ext cx="6705600" cy="3981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Panel menunjukkan trip atau safety fault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11815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 · LIF · KEROSAKAN 04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Brake — kenali tanda-tanda awal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2022277"/>
            <a:ext cx="13146405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Brake berfungsi menahan motor dan memastikan kabin berhenti dengan selamat. Brake haus, coil gagal, atau pelarasan salah boleh menunjukkan simptom berikut: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952500" y="3146227"/>
            <a:ext cx="3924300" cy="6340673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303020" y="5778341"/>
            <a:ext cx="3545586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303020" y="6186011"/>
            <a:ext cx="3319958" cy="7067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Bunyi geseran atau hentakan semasa berhenti</a:t>
            </a:r>
            <a:endParaRPr lang="en-US" sz="2025" dirty="0"/>
          </a:p>
        </p:txBody>
      </p:sp>
      <p:sp>
        <p:nvSpPr>
          <p:cNvPr id="8" name="Shape 6"/>
          <p:cNvSpPr/>
          <p:nvPr/>
        </p:nvSpPr>
        <p:spPr>
          <a:xfrm>
            <a:off x="5105400" y="3146227"/>
            <a:ext cx="3924300" cy="6340673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5455920" y="5611178"/>
            <a:ext cx="3545586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455920" y="6018848"/>
            <a:ext cx="3319958" cy="10410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Kabin menggelongsor sedikit sebelum berhenti penuh</a:t>
            </a:r>
            <a:endParaRPr lang="en-US" sz="2025" dirty="0"/>
          </a:p>
        </p:txBody>
      </p:sp>
      <p:sp>
        <p:nvSpPr>
          <p:cNvPr id="11" name="Shape 9"/>
          <p:cNvSpPr/>
          <p:nvPr/>
        </p:nvSpPr>
        <p:spPr>
          <a:xfrm>
            <a:off x="9258300" y="3146227"/>
            <a:ext cx="3924300" cy="6340673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9608820" y="5778341"/>
            <a:ext cx="3545586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9608820" y="6186011"/>
            <a:ext cx="3319958" cy="7067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Suhu brake assembly meningkat berlebihan</a:t>
            </a:r>
            <a:endParaRPr lang="en-US" sz="2025" dirty="0"/>
          </a:p>
        </p:txBody>
      </p:sp>
      <p:sp>
        <p:nvSpPr>
          <p:cNvPr id="14" name="Shape 12"/>
          <p:cNvSpPr/>
          <p:nvPr/>
        </p:nvSpPr>
        <p:spPr>
          <a:xfrm>
            <a:off x="13411200" y="3146227"/>
            <a:ext cx="3924300" cy="6340673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13761720" y="5778341"/>
            <a:ext cx="3545586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13761720" y="6186011"/>
            <a:ext cx="3319958" cy="7067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 berhenti menjadi tidak konsisten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78241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546634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TOPIK 03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52500" y="4091464"/>
            <a:ext cx="13146405" cy="16230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Lazim pada Sistem Eskalator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952500" y="5943124"/>
            <a:ext cx="10791825" cy="8353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3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Tiga kegagalan yang memberi kesan terus kepada keselamatan dan imbangan pengguna.</a:t>
            </a:r>
            <a:endParaRPr lang="en-US" sz="2325" dirty="0"/>
          </a:p>
        </p:txBody>
      </p:sp>
      <p:sp>
        <p:nvSpPr>
          <p:cNvPr id="5" name="Text 3"/>
          <p:cNvSpPr/>
          <p:nvPr/>
        </p:nvSpPr>
        <p:spPr>
          <a:xfrm>
            <a:off x="12609552" y="6762750"/>
            <a:ext cx="5827193" cy="480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7500" b="1" dirty="0">
                <a:solidFill>
                  <a:srgbClr val="FFFFFF">
                    <a:alpha val="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7500" dirty="0"/>
          </a:p>
        </p:txBody>
      </p:sp>
    </p:spTree>
    <p:extLst>
      <p:ext uri="{BB962C8B-B14F-4D97-AF65-F5344CB8AC3E}">
        <p14:creationId xmlns:p14="http://schemas.microsoft.com/office/powerpoint/2010/main" val="289179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TUJUAN MODUL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26820"/>
            <a:ext cx="13735050" cy="1019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Operasi, penyenggaraan dan diagnosis — satu disiplin teknikal yang berterusan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208133"/>
            <a:ext cx="5283161" cy="7278767"/>
          </a:xfrm>
          <a:prstGeom prst="roundRect">
            <a:avLst>
              <a:gd name="adj" fmla="val 90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52500" y="9479280"/>
            <a:ext cx="5283161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952500" y="2208133"/>
            <a:ext cx="5283161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952500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6"/>
          <p:cNvSpPr/>
          <p:nvPr/>
        </p:nvSpPr>
        <p:spPr>
          <a:xfrm>
            <a:off x="6228041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341120" y="2611993"/>
            <a:ext cx="4956512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341120" y="3000613"/>
            <a:ext cx="4956512" cy="3687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3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Operasi Harian</a:t>
            </a:r>
            <a:endParaRPr lang="en-US" sz="2325" dirty="0"/>
          </a:p>
        </p:txBody>
      </p:sp>
      <p:sp>
        <p:nvSpPr>
          <p:cNvPr id="11" name="Text 9"/>
          <p:cNvSpPr/>
          <p:nvPr/>
        </p:nvSpPr>
        <p:spPr>
          <a:xfrm>
            <a:off x="1341120" y="3483650"/>
            <a:ext cx="4641098" cy="10739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asas sebelum sistem digunakan dan amalan kerja selamat setiap hari.</a:t>
            </a:r>
            <a:endParaRPr lang="en-US" sz="1875" dirty="0"/>
          </a:p>
        </p:txBody>
      </p:sp>
      <p:sp>
        <p:nvSpPr>
          <p:cNvPr id="12" name="Shape 10"/>
          <p:cNvSpPr/>
          <p:nvPr/>
        </p:nvSpPr>
        <p:spPr>
          <a:xfrm>
            <a:off x="6502361" y="2208133"/>
            <a:ext cx="5283279" cy="7278767"/>
          </a:xfrm>
          <a:prstGeom prst="roundRect">
            <a:avLst>
              <a:gd name="adj" fmla="val 90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Shape 11"/>
          <p:cNvSpPr/>
          <p:nvPr/>
        </p:nvSpPr>
        <p:spPr>
          <a:xfrm>
            <a:off x="6502361" y="9479280"/>
            <a:ext cx="5283279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6502361" y="2208133"/>
            <a:ext cx="5283279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Shape 13"/>
          <p:cNvSpPr/>
          <p:nvPr/>
        </p:nvSpPr>
        <p:spPr>
          <a:xfrm>
            <a:off x="6502361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11778020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6890981" y="2611993"/>
            <a:ext cx="4956643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6890981" y="3000613"/>
            <a:ext cx="4956643" cy="3687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3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Berkala</a:t>
            </a:r>
            <a:endParaRPr lang="en-US" sz="2325" dirty="0"/>
          </a:p>
        </p:txBody>
      </p:sp>
      <p:sp>
        <p:nvSpPr>
          <p:cNvPr id="19" name="Text 17"/>
          <p:cNvSpPr/>
          <p:nvPr/>
        </p:nvSpPr>
        <p:spPr>
          <a:xfrm>
            <a:off x="6890981" y="3483650"/>
            <a:ext cx="4641221" cy="10739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Perancangan Preventive &amp; Predictive Maintenance untuk memanjangkan jangka hayat sistem.</a:t>
            </a:r>
            <a:endParaRPr lang="en-US" sz="1875" dirty="0"/>
          </a:p>
        </p:txBody>
      </p:sp>
      <p:sp>
        <p:nvSpPr>
          <p:cNvPr id="20" name="Shape 18"/>
          <p:cNvSpPr/>
          <p:nvPr/>
        </p:nvSpPr>
        <p:spPr>
          <a:xfrm>
            <a:off x="12052340" y="2208133"/>
            <a:ext cx="5283161" cy="7278767"/>
          </a:xfrm>
          <a:prstGeom prst="roundRect">
            <a:avLst>
              <a:gd name="adj" fmla="val 90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Shape 19"/>
          <p:cNvSpPr/>
          <p:nvPr/>
        </p:nvSpPr>
        <p:spPr>
          <a:xfrm>
            <a:off x="12052340" y="9479280"/>
            <a:ext cx="5283161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12052340" y="2208133"/>
            <a:ext cx="5283161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Shape 21"/>
          <p:cNvSpPr/>
          <p:nvPr/>
        </p:nvSpPr>
        <p:spPr>
          <a:xfrm>
            <a:off x="12052340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17327881" y="2208133"/>
            <a:ext cx="9525" cy="727876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12440960" y="2611993"/>
            <a:ext cx="4956512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650" dirty="0"/>
          </a:p>
        </p:txBody>
      </p:sp>
      <p:sp>
        <p:nvSpPr>
          <p:cNvPr id="26" name="Text 24"/>
          <p:cNvSpPr/>
          <p:nvPr/>
        </p:nvSpPr>
        <p:spPr>
          <a:xfrm>
            <a:off x="12440960" y="3000613"/>
            <a:ext cx="4956512" cy="3687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32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Diagnosis Sistematik</a:t>
            </a:r>
            <a:endParaRPr lang="en-US" sz="2325" dirty="0"/>
          </a:p>
        </p:txBody>
      </p:sp>
      <p:sp>
        <p:nvSpPr>
          <p:cNvPr id="27" name="Text 25"/>
          <p:cNvSpPr/>
          <p:nvPr/>
        </p:nvSpPr>
        <p:spPr>
          <a:xfrm>
            <a:off x="12440960" y="3483650"/>
            <a:ext cx="4641098" cy="10739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Troubleshooting berstruktur, penggunaan alat ujian dan pengurusan logbook untuk audit.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188835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 · ESKALATOR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Tiga kerosakan lazim — semuanya isu keselamatan pengguna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41327"/>
            <a:ext cx="5295900" cy="7445573"/>
          </a:xfrm>
          <a:prstGeom prst="roundRect">
            <a:avLst>
              <a:gd name="adj" fmla="val 89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52500" y="9479280"/>
            <a:ext cx="52959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952500" y="2041327"/>
            <a:ext cx="529590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95250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6"/>
          <p:cNvSpPr/>
          <p:nvPr/>
        </p:nvSpPr>
        <p:spPr>
          <a:xfrm>
            <a:off x="624078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303020" y="2407087"/>
            <a:ext cx="5054346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303020" y="2810947"/>
            <a:ext cx="4732706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Handrail Speed Synchronization Failure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303020" y="3603427"/>
            <a:ext cx="4732706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Kelajuan handrail tak sepadan dengan step — pengguna hilang imbangan.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303020" y="4434007"/>
            <a:ext cx="45948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1303020" y="4634032"/>
            <a:ext cx="4732706" cy="95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7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Haus handrail drive roller · slip pemacu · pelarasan tegangan salah · kehausan penghantaran kuasa</a:t>
            </a:r>
            <a:endParaRPr lang="en-US" sz="1725" dirty="0"/>
          </a:p>
        </p:txBody>
      </p:sp>
      <p:sp>
        <p:nvSpPr>
          <p:cNvPr id="14" name="Shape 12"/>
          <p:cNvSpPr/>
          <p:nvPr/>
        </p:nvSpPr>
        <p:spPr>
          <a:xfrm>
            <a:off x="6496050" y="2041327"/>
            <a:ext cx="5295900" cy="7445573"/>
          </a:xfrm>
          <a:prstGeom prst="roundRect">
            <a:avLst>
              <a:gd name="adj" fmla="val 89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Shape 13"/>
          <p:cNvSpPr/>
          <p:nvPr/>
        </p:nvSpPr>
        <p:spPr>
          <a:xfrm>
            <a:off x="6496050" y="9479280"/>
            <a:ext cx="52959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6496050" y="2041327"/>
            <a:ext cx="529590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649605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1178433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846570" y="2407087"/>
            <a:ext cx="5054346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846570" y="2810947"/>
            <a:ext cx="5054346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Chain Elongation</a:t>
            </a:r>
            <a:endParaRPr lang="en-US" sz="2250" dirty="0"/>
          </a:p>
        </p:txBody>
      </p:sp>
      <p:sp>
        <p:nvSpPr>
          <p:cNvPr id="21" name="Text 19"/>
          <p:cNvSpPr/>
          <p:nvPr/>
        </p:nvSpPr>
        <p:spPr>
          <a:xfrm>
            <a:off x="6846570" y="3283387"/>
            <a:ext cx="4732706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Rantai memanjang akibat kehausan — pergerakan step tidak sekata.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6846570" y="4113967"/>
            <a:ext cx="45948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6846570" y="4313992"/>
            <a:ext cx="4732706" cy="95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7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Pergerakan tidak lancar · bunyi ketukan berkala · tracking tidak normal · kerap trip pada beban tinggi</a:t>
            </a:r>
            <a:endParaRPr lang="en-US" sz="1725" dirty="0"/>
          </a:p>
        </p:txBody>
      </p:sp>
      <p:sp>
        <p:nvSpPr>
          <p:cNvPr id="24" name="Shape 22"/>
          <p:cNvSpPr/>
          <p:nvPr/>
        </p:nvSpPr>
        <p:spPr>
          <a:xfrm>
            <a:off x="12039600" y="2041327"/>
            <a:ext cx="5295900" cy="7445573"/>
          </a:xfrm>
          <a:prstGeom prst="roundRect">
            <a:avLst>
              <a:gd name="adj" fmla="val 89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Shape 23"/>
          <p:cNvSpPr/>
          <p:nvPr/>
        </p:nvSpPr>
        <p:spPr>
          <a:xfrm>
            <a:off x="12039600" y="9479280"/>
            <a:ext cx="52959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Shape 24"/>
          <p:cNvSpPr/>
          <p:nvPr/>
        </p:nvSpPr>
        <p:spPr>
          <a:xfrm>
            <a:off x="12039600" y="2041327"/>
            <a:ext cx="529590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Shape 25"/>
          <p:cNvSpPr/>
          <p:nvPr/>
        </p:nvSpPr>
        <p:spPr>
          <a:xfrm>
            <a:off x="1203960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Shape 26"/>
          <p:cNvSpPr/>
          <p:nvPr/>
        </p:nvSpPr>
        <p:spPr>
          <a:xfrm>
            <a:off x="17327880" y="2041327"/>
            <a:ext cx="9525" cy="7445573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12390120" y="2407087"/>
            <a:ext cx="5054346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12390120" y="2810947"/>
            <a:ext cx="5054346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 Plate Switch Trip</a:t>
            </a:r>
            <a:endParaRPr lang="en-US" sz="2250" dirty="0"/>
          </a:p>
        </p:txBody>
      </p:sp>
      <p:sp>
        <p:nvSpPr>
          <p:cNvPr id="31" name="Text 29"/>
          <p:cNvSpPr/>
          <p:nvPr/>
        </p:nvSpPr>
        <p:spPr>
          <a:xfrm>
            <a:off x="12390120" y="3283387"/>
            <a:ext cx="4732706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Perlindungan apabila objek asing tersepit — eskalator berhenti automatik.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12390120" y="4113967"/>
            <a:ext cx="45948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3" name="Text 31"/>
          <p:cNvSpPr/>
          <p:nvPr/>
        </p:nvSpPr>
        <p:spPr>
          <a:xfrm>
            <a:off x="12390120" y="4313992"/>
            <a:ext cx="4732706" cy="6515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725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Objek asing tersekat · comb plate longgar / tidak sejajar · debris terkumpul di hujung step</a:t>
            </a: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396175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942874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TOPIK 04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52500" y="4487704"/>
            <a:ext cx="14039850" cy="830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Kaedah Diagnosis Kerosakan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952500" y="5546884"/>
            <a:ext cx="10791825" cy="8353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3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Bermula dengan simptom, menjejak punca melalui urutan logik dan alat ujian yang betul.</a:t>
            </a:r>
            <a:endParaRPr lang="en-US" sz="2325" dirty="0"/>
          </a:p>
        </p:txBody>
      </p:sp>
      <p:sp>
        <p:nvSpPr>
          <p:cNvPr id="5" name="Text 3"/>
          <p:cNvSpPr/>
          <p:nvPr/>
        </p:nvSpPr>
        <p:spPr>
          <a:xfrm>
            <a:off x="12609552" y="6762750"/>
            <a:ext cx="5827193" cy="480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7500" b="1" dirty="0">
                <a:solidFill>
                  <a:srgbClr val="FFFFFF">
                    <a:alpha val="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37500" dirty="0"/>
          </a:p>
        </p:txBody>
      </p:sp>
    </p:spTree>
    <p:extLst>
      <p:ext uri="{BB962C8B-B14F-4D97-AF65-F5344CB8AC3E}">
        <p14:creationId xmlns:p14="http://schemas.microsoft.com/office/powerpoint/2010/main" val="5690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 · PRINSIP SISTEMATIK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Urutan logik — bukan andaian rawak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79427"/>
            <a:ext cx="3952875" cy="3608427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207770" y="2353747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207770" y="2746177"/>
            <a:ext cx="3786568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Kenal pasti simptom utama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5095875" y="2079427"/>
            <a:ext cx="3952875" cy="3608427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5351145" y="2353747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351145" y="2746177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Pastikan keadaan selamat untuk pemeriksaan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9239250" y="2079427"/>
            <a:ext cx="3952875" cy="3608427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9494520" y="2353747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9494520" y="2746177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alarm, indicator atau kod fault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13382625" y="2079427"/>
            <a:ext cx="3952875" cy="3608427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3637895" y="2353747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3637895" y="2746177"/>
            <a:ext cx="3786568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litar atau komponen berkaitan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952500" y="5878354"/>
            <a:ext cx="3952875" cy="3608546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1207770" y="6152674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207770" y="6545104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Bandingkan bacaan dengan nilai normal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5095875" y="5878354"/>
            <a:ext cx="3952875" cy="3608546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5351145" y="6152674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5351145" y="6545104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Sahkan punca sebelum membaiki / mengganti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9239250" y="5878354"/>
            <a:ext cx="3952875" cy="3608546"/>
          </a:xfrm>
          <a:prstGeom prst="roundRect">
            <a:avLst>
              <a:gd name="adj" fmla="val 132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9494520" y="6152674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07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9494520" y="6545104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Laksanakan ujian fungsi selepas pembaikan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13382625" y="5878354"/>
            <a:ext cx="3952875" cy="3608546"/>
          </a:xfrm>
          <a:prstGeom prst="roundRect">
            <a:avLst>
              <a:gd name="adj" fmla="val 1320"/>
            </a:avLst>
          </a:prstGeom>
          <a:solidFill>
            <a:srgbClr val="0E2A47"/>
          </a:solidFill>
          <a:ln w="7620">
            <a:solidFill>
              <a:srgbClr val="0E2A47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13637895" y="6152674"/>
            <a:ext cx="3786568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08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13637895" y="6545104"/>
            <a:ext cx="3545605" cy="632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Rekodkan tindakan dalam logbook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768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 · ALAT UJIAN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Tiga alat — setiap satu untuk tugas diagnosis yang berbeza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22277"/>
            <a:ext cx="5308521" cy="2453640"/>
          </a:xfrm>
          <a:prstGeom prst="roundRect">
            <a:avLst>
              <a:gd name="adj" fmla="val 2329"/>
            </a:avLst>
          </a:prstGeom>
          <a:solidFill>
            <a:srgbClr val="16222E"/>
          </a:solidFill>
          <a:ln w="762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303020" y="2353747"/>
            <a:ext cx="5068229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Multimeter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1303020" y="2814757"/>
            <a:ext cx="5068229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VOLTAN · RINTANGAN · CONTINUITY</a:t>
            </a:r>
            <a:endParaRPr lang="en-US" sz="1425" dirty="0"/>
          </a:p>
        </p:txBody>
      </p:sp>
      <p:sp>
        <p:nvSpPr>
          <p:cNvPr id="7" name="Text 5"/>
          <p:cNvSpPr/>
          <p:nvPr/>
        </p:nvSpPr>
        <p:spPr>
          <a:xfrm>
            <a:off x="1303020" y="3184327"/>
            <a:ext cx="4745705" cy="9982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Ujian continuity door interlock circuit, bekalan kuasa ke sensor/coil, &amp; pengesahan open atau closed.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489621" y="2022277"/>
            <a:ext cx="5308640" cy="2453640"/>
          </a:xfrm>
          <a:prstGeom prst="roundRect">
            <a:avLst>
              <a:gd name="adj" fmla="val 2329"/>
            </a:avLst>
          </a:prstGeom>
          <a:solidFill>
            <a:srgbClr val="16222E"/>
          </a:solidFill>
          <a:ln w="762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6840141" y="2353747"/>
            <a:ext cx="5068360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Tachometer</a:t>
            </a:r>
            <a:endParaRPr lang="en-US" sz="2250" dirty="0"/>
          </a:p>
        </p:txBody>
      </p:sp>
      <p:sp>
        <p:nvSpPr>
          <p:cNvPr id="10" name="Text 8"/>
          <p:cNvSpPr/>
          <p:nvPr/>
        </p:nvSpPr>
        <p:spPr>
          <a:xfrm>
            <a:off x="6840141" y="2814757"/>
            <a:ext cx="5068360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KELAJUAN PUTARAN · LINEAR</a:t>
            </a:r>
            <a:endParaRPr lang="en-US" sz="1425" dirty="0"/>
          </a:p>
        </p:txBody>
      </p:sp>
      <p:sp>
        <p:nvSpPr>
          <p:cNvPr id="11" name="Text 9"/>
          <p:cNvSpPr/>
          <p:nvPr/>
        </p:nvSpPr>
        <p:spPr>
          <a:xfrm>
            <a:off x="6840141" y="3184327"/>
            <a:ext cx="4745828" cy="9982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Banding kelajuan handrail dengan step, sahkan prestasi motor, &amp; kesan slip penghantaran kelajuan.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2026860" y="2022277"/>
            <a:ext cx="5308640" cy="2453640"/>
          </a:xfrm>
          <a:prstGeom prst="roundRect">
            <a:avLst>
              <a:gd name="adj" fmla="val 2329"/>
            </a:avLst>
          </a:prstGeom>
          <a:solidFill>
            <a:srgbClr val="16222E"/>
          </a:solidFill>
          <a:ln w="762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12377381" y="2353747"/>
            <a:ext cx="5068360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Force Gauge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12377381" y="2814757"/>
            <a:ext cx="5068360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DAYA PENUTUPAN PINTU</a:t>
            </a:r>
            <a:endParaRPr lang="en-US" sz="1425" dirty="0"/>
          </a:p>
        </p:txBody>
      </p:sp>
      <p:sp>
        <p:nvSpPr>
          <p:cNvPr id="15" name="Text 13"/>
          <p:cNvSpPr/>
          <p:nvPr/>
        </p:nvSpPr>
        <p:spPr>
          <a:xfrm>
            <a:off x="12377381" y="3184327"/>
            <a:ext cx="4745828" cy="9982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Nilai keperluan pelarasan operator pintu &amp; sahkan pematuhan had daya penutupan yang ditetapkan.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952500" y="4723567"/>
            <a:ext cx="16383000" cy="1234440"/>
          </a:xfrm>
          <a:prstGeom prst="roundRect">
            <a:avLst>
              <a:gd name="adj" fmla="val 4630"/>
            </a:avLst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Shape 15"/>
          <p:cNvSpPr/>
          <p:nvPr/>
        </p:nvSpPr>
        <p:spPr>
          <a:xfrm>
            <a:off x="1314450" y="5150287"/>
            <a:ext cx="2229326" cy="381000"/>
          </a:xfrm>
          <a:prstGeom prst="roundRect">
            <a:avLst>
              <a:gd name="adj" fmla="val 10000"/>
            </a:avLst>
          </a:prstGeom>
          <a:solidFill>
            <a:srgbClr val="FFFFFF">
              <a:alpha val="65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466850" y="5226487"/>
            <a:ext cx="2000726" cy="26670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575" b="1" kern="0" spc="221" dirty="0">
                <a:solidFill>
                  <a:srgbClr val="3A240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AMARAN · LOTO</a:t>
            </a:r>
            <a:endParaRPr lang="en-US" sz="1575" dirty="0"/>
          </a:p>
        </p:txBody>
      </p:sp>
      <p:sp>
        <p:nvSpPr>
          <p:cNvPr id="19" name="Text 17"/>
          <p:cNvSpPr/>
          <p:nvPr/>
        </p:nvSpPr>
        <p:spPr>
          <a:xfrm>
            <a:off x="3810476" y="4990267"/>
            <a:ext cx="13557967" cy="739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95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Patuhi prosedur </a:t>
            </a:r>
            <a:r>
              <a:rPr lang="en-US" sz="1950" b="1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Lock-Out Tag-Out </a:t>
            </a:r>
            <a:r>
              <a:rPr lang="en-US" sz="195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sebelum menguji bahagian berkuasa. Keselamatan penguji lebih penting daripada kepantasan kerja diagnosis.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04204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942874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TOPIK 05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52500" y="4487704"/>
            <a:ext cx="14039850" cy="830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Logbook, Rekod Digital &amp; Audit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952500" y="5546884"/>
            <a:ext cx="10791825" cy="8353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3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Dokumentasi yang tersusun ialah bukti pematuhan keselamatan kepada JKKP/DOSH.</a:t>
            </a:r>
            <a:endParaRPr lang="en-US" sz="2325" dirty="0"/>
          </a:p>
        </p:txBody>
      </p:sp>
      <p:sp>
        <p:nvSpPr>
          <p:cNvPr id="5" name="Text 3"/>
          <p:cNvSpPr/>
          <p:nvPr/>
        </p:nvSpPr>
        <p:spPr>
          <a:xfrm>
            <a:off x="12609552" y="6762750"/>
            <a:ext cx="5827193" cy="480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7500" b="1" dirty="0">
                <a:solidFill>
                  <a:srgbClr val="FFFFFF">
                    <a:alpha val="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37500" dirty="0"/>
          </a:p>
        </p:txBody>
      </p:sp>
    </p:spTree>
    <p:extLst>
      <p:ext uri="{BB962C8B-B14F-4D97-AF65-F5344CB8AC3E}">
        <p14:creationId xmlns:p14="http://schemas.microsoft.com/office/powerpoint/2010/main" val="2608929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 · MAKLUMAT WAJIB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Kerja yang tidak direkodkan sukar dibuktikan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22277"/>
            <a:ext cx="5346621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245870" y="3079671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575" dirty="0"/>
          </a:p>
        </p:txBody>
      </p:sp>
      <p:sp>
        <p:nvSpPr>
          <p:cNvPr id="6" name="Text 4"/>
          <p:cNvSpPr/>
          <p:nvPr/>
        </p:nvSpPr>
        <p:spPr>
          <a:xfrm>
            <a:off x="1676400" y="3068241"/>
            <a:ext cx="2392013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Tarikh &amp; masa kerja</a:t>
            </a:r>
            <a:endParaRPr lang="en-US" sz="1950" dirty="0"/>
          </a:p>
        </p:txBody>
      </p:sp>
      <p:sp>
        <p:nvSpPr>
          <p:cNvPr id="7" name="Shape 5"/>
          <p:cNvSpPr/>
          <p:nvPr/>
        </p:nvSpPr>
        <p:spPr>
          <a:xfrm>
            <a:off x="6470571" y="2022277"/>
            <a:ext cx="5346740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6763941" y="3079671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575" dirty="0"/>
          </a:p>
        </p:txBody>
      </p:sp>
      <p:sp>
        <p:nvSpPr>
          <p:cNvPr id="9" name="Text 7"/>
          <p:cNvSpPr/>
          <p:nvPr/>
        </p:nvSpPr>
        <p:spPr>
          <a:xfrm>
            <a:off x="7194471" y="3068241"/>
            <a:ext cx="4739235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Jenis penyenggaraan (PM / Corrective)</a:t>
            </a:r>
            <a:endParaRPr lang="en-US" sz="1950" dirty="0"/>
          </a:p>
        </p:txBody>
      </p:sp>
      <p:sp>
        <p:nvSpPr>
          <p:cNvPr id="10" name="Shape 8"/>
          <p:cNvSpPr/>
          <p:nvPr/>
        </p:nvSpPr>
        <p:spPr>
          <a:xfrm>
            <a:off x="11988760" y="2022277"/>
            <a:ext cx="5346740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12282131" y="3079671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575" dirty="0"/>
          </a:p>
        </p:txBody>
      </p:sp>
      <p:sp>
        <p:nvSpPr>
          <p:cNvPr id="12" name="Text 10"/>
          <p:cNvSpPr/>
          <p:nvPr/>
        </p:nvSpPr>
        <p:spPr>
          <a:xfrm>
            <a:off x="12712660" y="3068241"/>
            <a:ext cx="2559129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Lokasi &amp; nombor unit</a:t>
            </a:r>
            <a:endParaRPr lang="en-US" sz="1950" dirty="0"/>
          </a:p>
        </p:txBody>
      </p:sp>
      <p:sp>
        <p:nvSpPr>
          <p:cNvPr id="13" name="Shape 11"/>
          <p:cNvSpPr/>
          <p:nvPr/>
        </p:nvSpPr>
        <p:spPr>
          <a:xfrm>
            <a:off x="952500" y="4567595"/>
            <a:ext cx="5346621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245870" y="5624989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575" dirty="0"/>
          </a:p>
        </p:txBody>
      </p:sp>
      <p:sp>
        <p:nvSpPr>
          <p:cNvPr id="15" name="Text 13"/>
          <p:cNvSpPr/>
          <p:nvPr/>
        </p:nvSpPr>
        <p:spPr>
          <a:xfrm>
            <a:off x="1676400" y="5613559"/>
            <a:ext cx="3558421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Simptom atau aduan diterima</a:t>
            </a:r>
            <a:endParaRPr lang="en-US" sz="1950" dirty="0"/>
          </a:p>
        </p:txBody>
      </p:sp>
      <p:sp>
        <p:nvSpPr>
          <p:cNvPr id="16" name="Shape 14"/>
          <p:cNvSpPr/>
          <p:nvPr/>
        </p:nvSpPr>
        <p:spPr>
          <a:xfrm>
            <a:off x="6470571" y="4567595"/>
            <a:ext cx="5346740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6763941" y="5624989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1575" dirty="0"/>
          </a:p>
        </p:txBody>
      </p:sp>
      <p:sp>
        <p:nvSpPr>
          <p:cNvPr id="18" name="Text 16"/>
          <p:cNvSpPr/>
          <p:nvPr/>
        </p:nvSpPr>
        <p:spPr>
          <a:xfrm>
            <a:off x="7194471" y="5613559"/>
            <a:ext cx="3482983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yang dilakukan</a:t>
            </a:r>
            <a:endParaRPr lang="en-US" sz="1950" dirty="0"/>
          </a:p>
        </p:txBody>
      </p:sp>
      <p:sp>
        <p:nvSpPr>
          <p:cNvPr id="19" name="Shape 17"/>
          <p:cNvSpPr/>
          <p:nvPr/>
        </p:nvSpPr>
        <p:spPr>
          <a:xfrm>
            <a:off x="11988760" y="4567595"/>
            <a:ext cx="5346740" cy="2373868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12282131" y="5624989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1575" dirty="0"/>
          </a:p>
        </p:txBody>
      </p:sp>
      <p:sp>
        <p:nvSpPr>
          <p:cNvPr id="21" name="Text 19"/>
          <p:cNvSpPr/>
          <p:nvPr/>
        </p:nvSpPr>
        <p:spPr>
          <a:xfrm>
            <a:off x="12712660" y="5613559"/>
            <a:ext cx="3906667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Bacaan alat ukur (jika berkaitan)</a:t>
            </a:r>
            <a:endParaRPr lang="en-US" sz="1950" dirty="0"/>
          </a:p>
        </p:txBody>
      </p:sp>
      <p:sp>
        <p:nvSpPr>
          <p:cNvPr id="22" name="Shape 20"/>
          <p:cNvSpPr/>
          <p:nvPr/>
        </p:nvSpPr>
        <p:spPr>
          <a:xfrm>
            <a:off x="952500" y="7112913"/>
            <a:ext cx="5346621" cy="2373987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1245870" y="8170307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07</a:t>
            </a:r>
            <a:endParaRPr lang="en-US" sz="1575" dirty="0"/>
          </a:p>
        </p:txBody>
      </p:sp>
      <p:sp>
        <p:nvSpPr>
          <p:cNvPr id="24" name="Text 22"/>
          <p:cNvSpPr/>
          <p:nvPr/>
        </p:nvSpPr>
        <p:spPr>
          <a:xfrm>
            <a:off x="1676400" y="8158877"/>
            <a:ext cx="3649968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Komponen dibaiki atau diganti</a:t>
            </a:r>
            <a:endParaRPr lang="en-US" sz="1950" dirty="0"/>
          </a:p>
        </p:txBody>
      </p:sp>
      <p:sp>
        <p:nvSpPr>
          <p:cNvPr id="25" name="Shape 23"/>
          <p:cNvSpPr/>
          <p:nvPr/>
        </p:nvSpPr>
        <p:spPr>
          <a:xfrm>
            <a:off x="6470571" y="7112913"/>
            <a:ext cx="5346740" cy="2373987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6763941" y="8170307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08</a:t>
            </a:r>
            <a:endParaRPr lang="en-US" sz="1575" dirty="0"/>
          </a:p>
        </p:txBody>
      </p:sp>
      <p:sp>
        <p:nvSpPr>
          <p:cNvPr id="27" name="Text 25"/>
          <p:cNvSpPr/>
          <p:nvPr/>
        </p:nvSpPr>
        <p:spPr>
          <a:xfrm>
            <a:off x="7194471" y="8158877"/>
            <a:ext cx="3816299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Nama &amp; tandatangan juruteknik</a:t>
            </a:r>
            <a:endParaRPr lang="en-US" sz="1950" dirty="0"/>
          </a:p>
        </p:txBody>
      </p:sp>
      <p:sp>
        <p:nvSpPr>
          <p:cNvPr id="28" name="Shape 26"/>
          <p:cNvSpPr/>
          <p:nvPr/>
        </p:nvSpPr>
        <p:spPr>
          <a:xfrm>
            <a:off x="11988760" y="7112913"/>
            <a:ext cx="5346740" cy="2373987"/>
          </a:xfrm>
          <a:prstGeom prst="roundRect">
            <a:avLst>
              <a:gd name="adj" fmla="val 2006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12282131" y="8170307"/>
            <a:ext cx="31623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09</a:t>
            </a:r>
            <a:endParaRPr lang="en-US" sz="1575" dirty="0"/>
          </a:p>
        </p:txBody>
      </p:sp>
      <p:sp>
        <p:nvSpPr>
          <p:cNvPr id="30" name="Text 28"/>
          <p:cNvSpPr/>
          <p:nvPr/>
        </p:nvSpPr>
        <p:spPr>
          <a:xfrm>
            <a:off x="12712660" y="8158877"/>
            <a:ext cx="2301252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 akhir sistem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131603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 · FORMAT LOGBOOK CADANGAN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 format yang konsisten untuk setiap entri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60377"/>
            <a:ext cx="16383000" cy="7426523"/>
          </a:xfrm>
          <a:prstGeom prst="roundRect">
            <a:avLst>
              <a:gd name="adj" fmla="val 77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60120" y="2067997"/>
            <a:ext cx="16367760" cy="693420"/>
          </a:xfrm>
          <a:prstGeom prst="rect">
            <a:avLst/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207770" y="2296597"/>
            <a:ext cx="2819139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TARIKH / MASA</a:t>
            </a:r>
            <a:endParaRPr lang="en-US" sz="1425" dirty="0"/>
          </a:p>
        </p:txBody>
      </p:sp>
      <p:sp>
        <p:nvSpPr>
          <p:cNvPr id="7" name="Shape 5"/>
          <p:cNvSpPr/>
          <p:nvPr/>
        </p:nvSpPr>
        <p:spPr>
          <a:xfrm>
            <a:off x="4178022" y="2067997"/>
            <a:ext cx="9525" cy="69342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4433292" y="2296597"/>
            <a:ext cx="2309577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ASET / UNIT</a:t>
            </a:r>
            <a:endParaRPr lang="en-US" sz="1425" dirty="0"/>
          </a:p>
        </p:txBody>
      </p:sp>
      <p:sp>
        <p:nvSpPr>
          <p:cNvPr id="9" name="Shape 7"/>
          <p:cNvSpPr/>
          <p:nvPr/>
        </p:nvSpPr>
        <p:spPr>
          <a:xfrm>
            <a:off x="6908602" y="2067997"/>
            <a:ext cx="9525" cy="69342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7163872" y="2296597"/>
            <a:ext cx="2564534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JENIS KERJA</a:t>
            </a:r>
            <a:endParaRPr lang="en-US" sz="1425" dirty="0"/>
          </a:p>
        </p:txBody>
      </p:sp>
      <p:sp>
        <p:nvSpPr>
          <p:cNvPr id="11" name="Shape 9"/>
          <p:cNvSpPr/>
          <p:nvPr/>
        </p:nvSpPr>
        <p:spPr>
          <a:xfrm>
            <a:off x="9886712" y="2067997"/>
            <a:ext cx="9525" cy="69342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10141982" y="2296597"/>
            <a:ext cx="4603944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TINDAKAN</a:t>
            </a:r>
            <a:endParaRPr lang="en-US" sz="1425" dirty="0"/>
          </a:p>
        </p:txBody>
      </p:sp>
      <p:sp>
        <p:nvSpPr>
          <p:cNvPr id="13" name="Shape 11"/>
          <p:cNvSpPr/>
          <p:nvPr/>
        </p:nvSpPr>
        <p:spPr>
          <a:xfrm>
            <a:off x="14844832" y="2067997"/>
            <a:ext cx="9525" cy="69342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5100102" y="2296597"/>
            <a:ext cx="2056328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8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STATUS</a:t>
            </a:r>
            <a:endParaRPr lang="en-US" sz="1425" dirty="0"/>
          </a:p>
        </p:txBody>
      </p:sp>
      <p:sp>
        <p:nvSpPr>
          <p:cNvPr id="15" name="Shape 13"/>
          <p:cNvSpPr/>
          <p:nvPr/>
        </p:nvSpPr>
        <p:spPr>
          <a:xfrm>
            <a:off x="960120" y="2761417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1207770" y="4162663"/>
            <a:ext cx="139065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725" dirty="0">
                <a:solidFill>
                  <a:srgbClr val="0E2A47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12/07/2026</a:t>
            </a:r>
            <a:endParaRPr lang="en-US" sz="1725" dirty="0"/>
          </a:p>
        </p:txBody>
      </p:sp>
      <p:sp>
        <p:nvSpPr>
          <p:cNvPr id="17" name="Text 15"/>
          <p:cNvSpPr/>
          <p:nvPr/>
        </p:nvSpPr>
        <p:spPr>
          <a:xfrm>
            <a:off x="1207770" y="4444603"/>
            <a:ext cx="73342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725" dirty="0">
                <a:solidFill>
                  <a:srgbClr val="0E2A47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09:30</a:t>
            </a:r>
            <a:endParaRPr lang="en-US" sz="1725" dirty="0"/>
          </a:p>
        </p:txBody>
      </p:sp>
      <p:sp>
        <p:nvSpPr>
          <p:cNvPr id="18" name="Shape 16"/>
          <p:cNvSpPr/>
          <p:nvPr/>
        </p:nvSpPr>
        <p:spPr>
          <a:xfrm>
            <a:off x="4178022" y="2769037"/>
            <a:ext cx="9525" cy="3351252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4433292" y="3054787"/>
            <a:ext cx="2309577" cy="281785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A</a:t>
            </a:r>
            <a:endParaRPr lang="en-US" sz="1875" dirty="0"/>
          </a:p>
        </p:txBody>
      </p:sp>
      <p:sp>
        <p:nvSpPr>
          <p:cNvPr id="20" name="Shape 18"/>
          <p:cNvSpPr/>
          <p:nvPr/>
        </p:nvSpPr>
        <p:spPr>
          <a:xfrm>
            <a:off x="6908602" y="2769037"/>
            <a:ext cx="9525" cy="3351252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7163872" y="3054787"/>
            <a:ext cx="2564534" cy="281785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Bulanan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9886712" y="2769037"/>
            <a:ext cx="9525" cy="3351252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10141982" y="3054787"/>
            <a:ext cx="4603944" cy="281785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Pembersihan sill pintu, semak interlock — continuity normal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14844832" y="2769037"/>
            <a:ext cx="9525" cy="3351252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Shape 23"/>
          <p:cNvSpPr/>
          <p:nvPr/>
        </p:nvSpPr>
        <p:spPr>
          <a:xfrm>
            <a:off x="15100102" y="4269343"/>
            <a:ext cx="1077516" cy="350520"/>
          </a:xfrm>
          <a:prstGeom prst="roundRect">
            <a:avLst>
              <a:gd name="adj" fmla="val 10870"/>
            </a:avLst>
          </a:prstGeom>
          <a:solidFill>
            <a:srgbClr val="E6F4E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15233452" y="4326493"/>
            <a:ext cx="887016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57" dirty="0">
                <a:solidFill>
                  <a:srgbClr val="1F8A5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OPERASI</a:t>
            </a:r>
            <a:endParaRPr lang="en-US" sz="1425" dirty="0"/>
          </a:p>
        </p:txBody>
      </p:sp>
      <p:sp>
        <p:nvSpPr>
          <p:cNvPr id="27" name="Shape 25"/>
          <p:cNvSpPr/>
          <p:nvPr/>
        </p:nvSpPr>
        <p:spPr>
          <a:xfrm>
            <a:off x="960120" y="6120289"/>
            <a:ext cx="16367760" cy="3358991"/>
          </a:xfrm>
          <a:prstGeom prst="rect">
            <a:avLst/>
          </a:prstGeom>
          <a:solidFill>
            <a:srgbClr val="F7FAF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Shape 26"/>
          <p:cNvSpPr/>
          <p:nvPr/>
        </p:nvSpPr>
        <p:spPr>
          <a:xfrm>
            <a:off x="960120" y="6120289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1207770" y="7521654"/>
            <a:ext cx="139065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725" dirty="0">
                <a:solidFill>
                  <a:srgbClr val="0E2A47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12/07/2026</a:t>
            </a:r>
            <a:endParaRPr lang="en-US" sz="1725" dirty="0"/>
          </a:p>
        </p:txBody>
      </p:sp>
      <p:sp>
        <p:nvSpPr>
          <p:cNvPr id="30" name="Text 28"/>
          <p:cNvSpPr/>
          <p:nvPr/>
        </p:nvSpPr>
        <p:spPr>
          <a:xfrm>
            <a:off x="1207770" y="7803595"/>
            <a:ext cx="73342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1725" dirty="0">
                <a:solidFill>
                  <a:srgbClr val="0E2A47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14:10</a:t>
            </a:r>
            <a:endParaRPr lang="en-US" sz="1725" dirty="0"/>
          </a:p>
        </p:txBody>
      </p:sp>
      <p:sp>
        <p:nvSpPr>
          <p:cNvPr id="31" name="Shape 29"/>
          <p:cNvSpPr/>
          <p:nvPr/>
        </p:nvSpPr>
        <p:spPr>
          <a:xfrm>
            <a:off x="4178022" y="6127909"/>
            <a:ext cx="9525" cy="3351371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2" name="Text 30"/>
          <p:cNvSpPr/>
          <p:nvPr/>
        </p:nvSpPr>
        <p:spPr>
          <a:xfrm>
            <a:off x="4433292" y="6413659"/>
            <a:ext cx="2309577" cy="28179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Eskalator B</a:t>
            </a:r>
            <a:endParaRPr lang="en-US" sz="1875" dirty="0"/>
          </a:p>
        </p:txBody>
      </p:sp>
      <p:sp>
        <p:nvSpPr>
          <p:cNvPr id="33" name="Shape 31"/>
          <p:cNvSpPr/>
          <p:nvPr/>
        </p:nvSpPr>
        <p:spPr>
          <a:xfrm>
            <a:off x="6908602" y="6127909"/>
            <a:ext cx="9525" cy="3351371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4" name="Text 32"/>
          <p:cNvSpPr/>
          <p:nvPr/>
        </p:nvSpPr>
        <p:spPr>
          <a:xfrm>
            <a:off x="7163872" y="6413659"/>
            <a:ext cx="2564534" cy="28179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9886712" y="6127909"/>
            <a:ext cx="9525" cy="3351371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6" name="Text 34"/>
          <p:cNvSpPr/>
          <p:nvPr/>
        </p:nvSpPr>
        <p:spPr>
          <a:xfrm>
            <a:off x="10141982" y="6413659"/>
            <a:ext cx="4603944" cy="28179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Handrail tidak seiring — semak drive roller, laras tension</a:t>
            </a:r>
            <a:endParaRPr lang="en-US" sz="1800" dirty="0"/>
          </a:p>
        </p:txBody>
      </p:sp>
      <p:sp>
        <p:nvSpPr>
          <p:cNvPr id="37" name="Shape 35"/>
          <p:cNvSpPr/>
          <p:nvPr/>
        </p:nvSpPr>
        <p:spPr>
          <a:xfrm>
            <a:off x="14844832" y="6127909"/>
            <a:ext cx="9525" cy="3351371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8" name="Shape 36"/>
          <p:cNvSpPr/>
          <p:nvPr/>
        </p:nvSpPr>
        <p:spPr>
          <a:xfrm>
            <a:off x="15100102" y="7628334"/>
            <a:ext cx="1077516" cy="350520"/>
          </a:xfrm>
          <a:prstGeom prst="roundRect">
            <a:avLst>
              <a:gd name="adj" fmla="val 10870"/>
            </a:avLst>
          </a:prstGeom>
          <a:solidFill>
            <a:srgbClr val="E6F4E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9" name="Text 37"/>
          <p:cNvSpPr/>
          <p:nvPr/>
        </p:nvSpPr>
        <p:spPr>
          <a:xfrm>
            <a:off x="15233452" y="7685484"/>
            <a:ext cx="887016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57" dirty="0">
                <a:solidFill>
                  <a:srgbClr val="1F8A5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OPERASI</a:t>
            </a:r>
            <a:endParaRPr lang="en-US" sz="1425" dirty="0"/>
          </a:p>
        </p:txBody>
      </p:sp>
    </p:spTree>
    <p:extLst>
      <p:ext uri="{BB962C8B-B14F-4D97-AF65-F5344CB8AC3E}">
        <p14:creationId xmlns:p14="http://schemas.microsoft.com/office/powerpoint/2010/main" val="1750957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 · REKOD DIGITAL &amp; AUDIT JKKP/DOSH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Daripada borang pentadbiran kepada bukti pematuhan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2022277"/>
            <a:ext cx="9522738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180" dirty="0">
                <a:solidFill>
                  <a:srgbClr val="5C6B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CIRI REKOD DIGITAL YANG DIGALAKKAN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952500" y="2445187"/>
            <a:ext cx="4261842" cy="2258259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207770" y="2452807"/>
            <a:ext cx="3879157" cy="228111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 masa automatik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5347692" y="2445187"/>
            <a:ext cx="4261842" cy="2258259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5602962" y="2452807"/>
            <a:ext cx="3879157" cy="228111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Akses pengguna berperingkat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52500" y="4836795"/>
            <a:ext cx="4261842" cy="2258378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1207770" y="4844415"/>
            <a:ext cx="3879157" cy="22812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Muat naik gambar / bukti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347692" y="4836795"/>
            <a:ext cx="4261842" cy="2258378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5602962" y="4844415"/>
            <a:ext cx="3879157" cy="22812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Jejak audit perubahan data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952500" y="7228523"/>
            <a:ext cx="4261842" cy="2258378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207770" y="7236143"/>
            <a:ext cx="3879157" cy="22812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Carian sejarah ikut aset / fault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5347692" y="7228523"/>
            <a:ext cx="4261842" cy="2258378"/>
          </a:xfrm>
          <a:prstGeom prst="roundRect">
            <a:avLst>
              <a:gd name="adj" fmla="val 2109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5602962" y="7236143"/>
            <a:ext cx="3879157" cy="22812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Integrasi jadual PM &amp; notifikasi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9914334" y="2022277"/>
            <a:ext cx="7421166" cy="7464623"/>
          </a:xfrm>
          <a:prstGeom prst="roundRect">
            <a:avLst>
              <a:gd name="adj" fmla="val 770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0295334" y="4173855"/>
            <a:ext cx="7325082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UNTUK AUDIT JKKP / DOSH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0295334" y="4634865"/>
            <a:ext cx="6858941" cy="1195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 perlu menunjukkan pemeriksaan dilakukan secara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konsisten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komponen keselamatan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diuji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dan tindakan susulan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direkodkan dengan jelas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25" dirty="0"/>
          </a:p>
        </p:txBody>
      </p:sp>
      <p:sp>
        <p:nvSpPr>
          <p:cNvPr id="20" name="Shape 18"/>
          <p:cNvSpPr/>
          <p:nvPr/>
        </p:nvSpPr>
        <p:spPr>
          <a:xfrm>
            <a:off x="10295334" y="6001703"/>
            <a:ext cx="6659166" cy="9525"/>
          </a:xfrm>
          <a:prstGeom prst="rect">
            <a:avLst/>
          </a:prstGeom>
          <a:solidFill>
            <a:srgbClr val="FFFFFF">
              <a:alpha val="18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10295334" y="6220778"/>
            <a:ext cx="6858941" cy="1152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 bukan sekadar borang pentadbiran — ia dokumen teknikal yang mencerminkan tahap kawalan keselamatan fasiliti.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81787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ISTILAH TEKNIKAL DWIBAHASA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074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300" b="1" kern="0" spc="-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Bahasa Melayu ↔ English untuk komunikasi kerja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952500" y="2115264"/>
            <a:ext cx="4358640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5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BAHASA MELAYU</a:t>
            </a:r>
            <a:endParaRPr lang="en-US" sz="1275" dirty="0"/>
          </a:p>
        </p:txBody>
      </p:sp>
      <p:sp>
        <p:nvSpPr>
          <p:cNvPr id="5" name="Text 3"/>
          <p:cNvSpPr/>
          <p:nvPr/>
        </p:nvSpPr>
        <p:spPr>
          <a:xfrm>
            <a:off x="4914900" y="2115264"/>
            <a:ext cx="4358640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5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ENGLISH</a:t>
            </a:r>
            <a:endParaRPr lang="en-US" sz="1275" dirty="0"/>
          </a:p>
        </p:txBody>
      </p:sp>
      <p:sp>
        <p:nvSpPr>
          <p:cNvPr id="6" name="Shape 4"/>
          <p:cNvSpPr/>
          <p:nvPr/>
        </p:nvSpPr>
        <p:spPr>
          <a:xfrm>
            <a:off x="952500" y="246197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952500" y="263151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Penyelenggaraan Pencegahan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914900" y="263151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 Maintenance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952500" y="306776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952500" y="323730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Penyelenggaraan Ramalan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914900" y="323730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Predictive Maintenance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952500" y="3673555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52500" y="384309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Penyelenggaraan Pembetulan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914900" y="384309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 Maintenance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52500" y="427934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952500" y="444888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Selak Pintu Keselamatan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914900" y="444888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952500" y="549092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Shape 17"/>
          <p:cNvSpPr/>
          <p:nvPr/>
        </p:nvSpPr>
        <p:spPr>
          <a:xfrm>
            <a:off x="952500" y="488513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952500" y="505467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Gelung Keselamatan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4914900" y="505467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Loop / Circuit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9410700" y="2115264"/>
            <a:ext cx="4358640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5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BAHASA MELAYU</a:t>
            </a:r>
            <a:endParaRPr lang="en-US" sz="1275" dirty="0"/>
          </a:p>
        </p:txBody>
      </p:sp>
      <p:sp>
        <p:nvSpPr>
          <p:cNvPr id="23" name="Text 21"/>
          <p:cNvSpPr/>
          <p:nvPr/>
        </p:nvSpPr>
        <p:spPr>
          <a:xfrm>
            <a:off x="13373100" y="2115264"/>
            <a:ext cx="4358640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53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ENGLISH</a:t>
            </a:r>
            <a:endParaRPr lang="en-US" sz="1275" dirty="0"/>
          </a:p>
        </p:txBody>
      </p:sp>
      <p:sp>
        <p:nvSpPr>
          <p:cNvPr id="24" name="Shape 22"/>
          <p:cNvSpPr/>
          <p:nvPr/>
        </p:nvSpPr>
        <p:spPr>
          <a:xfrm>
            <a:off x="9410700" y="246197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9410700" y="263151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Ketidaktepatan Aras Lantai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3373100" y="263151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Leveling Inaccuracy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9410700" y="306776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8" name="Text 26"/>
          <p:cNvSpPr/>
          <p:nvPr/>
        </p:nvSpPr>
        <p:spPr>
          <a:xfrm>
            <a:off x="9410700" y="323730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Tolok Daya Pintu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3373100" y="323730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Force Gauge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9410700" y="3673555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1" name="Text 29"/>
          <p:cNvSpPr/>
          <p:nvPr/>
        </p:nvSpPr>
        <p:spPr>
          <a:xfrm>
            <a:off x="9410700" y="384309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Penganalisis Getaran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13373100" y="384309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 Analysis Tool</a:t>
            </a:r>
            <a:endParaRPr lang="en-US" sz="1800" dirty="0"/>
          </a:p>
        </p:txBody>
      </p:sp>
      <p:sp>
        <p:nvSpPr>
          <p:cNvPr id="33" name="Shape 31"/>
          <p:cNvSpPr/>
          <p:nvPr/>
        </p:nvSpPr>
        <p:spPr>
          <a:xfrm>
            <a:off x="9410700" y="427934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4" name="Text 32"/>
          <p:cNvSpPr/>
          <p:nvPr/>
        </p:nvSpPr>
        <p:spPr>
          <a:xfrm>
            <a:off x="9410700" y="444888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Rantai Anak Tangga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13373100" y="444888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Chain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9410700" y="549092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7" name="Shape 35"/>
          <p:cNvSpPr/>
          <p:nvPr/>
        </p:nvSpPr>
        <p:spPr>
          <a:xfrm>
            <a:off x="9410700" y="4885134"/>
            <a:ext cx="79248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8" name="Text 36"/>
          <p:cNvSpPr/>
          <p:nvPr/>
        </p:nvSpPr>
        <p:spPr>
          <a:xfrm>
            <a:off x="9410700" y="505467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Penyegerakan Susur Tangan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13373100" y="5054679"/>
            <a:ext cx="435864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Handrail Synchronization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889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BF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50" b="1" kern="0" spc="264" dirty="0">
                <a:solidFill>
                  <a:srgbClr val="B2722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AKTIVITI PENGAJARAN · ANALISIS SITUASI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1696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 berhenti mengejut — kuasa ada, tetapi enggan bergerak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1946077"/>
            <a:ext cx="8375095" cy="2108835"/>
          </a:xfrm>
          <a:prstGeom prst="roundRect">
            <a:avLst>
              <a:gd name="adj" fmla="val 271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52500" y="4047292"/>
            <a:ext cx="8375095" cy="9525"/>
          </a:xfrm>
          <a:prstGeom prst="rect">
            <a:avLst/>
          </a:prstGeom>
          <a:solidFill>
            <a:srgbClr val="E8CFA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952500" y="1946077"/>
            <a:ext cx="8375095" cy="9525"/>
          </a:xfrm>
          <a:prstGeom prst="rect">
            <a:avLst/>
          </a:prstGeom>
          <a:solidFill>
            <a:srgbClr val="E8CFA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952500" y="1946077"/>
            <a:ext cx="38100" cy="2108835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Shape 6"/>
          <p:cNvSpPr/>
          <p:nvPr/>
        </p:nvSpPr>
        <p:spPr>
          <a:xfrm>
            <a:off x="9319975" y="1946077"/>
            <a:ext cx="9525" cy="2108835"/>
          </a:xfrm>
          <a:prstGeom prst="rect">
            <a:avLst/>
          </a:prstGeom>
          <a:solidFill>
            <a:srgbClr val="E8CFA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1333500" y="2258497"/>
            <a:ext cx="8407932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171" dirty="0">
                <a:solidFill>
                  <a:srgbClr val="B2722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SENARIO</a:t>
            </a:r>
            <a:endParaRPr lang="en-US" sz="1425" dirty="0"/>
          </a:p>
        </p:txBody>
      </p:sp>
      <p:sp>
        <p:nvSpPr>
          <p:cNvPr id="10" name="Text 8"/>
          <p:cNvSpPr/>
          <p:nvPr/>
        </p:nvSpPr>
        <p:spPr>
          <a:xfrm>
            <a:off x="1333500" y="2628067"/>
            <a:ext cx="7872882" cy="1152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95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Sebuah lif pejabat berhenti di pertengahan antara tingkat 5 &amp; 6. Penumpang dikeluarkan dengan selamat, tetapi lif tidak dapat digerakkan walaupun bekalan kuasa utama masih ada.</a:t>
            </a:r>
            <a:endParaRPr lang="en-US" sz="1950" dirty="0"/>
          </a:p>
        </p:txBody>
      </p:sp>
      <p:sp>
        <p:nvSpPr>
          <p:cNvPr id="11" name="Shape 9"/>
          <p:cNvSpPr/>
          <p:nvPr/>
        </p:nvSpPr>
        <p:spPr>
          <a:xfrm>
            <a:off x="952500" y="4283512"/>
            <a:ext cx="8375095" cy="5203389"/>
          </a:xfrm>
          <a:prstGeom prst="roundRect">
            <a:avLst>
              <a:gd name="adj" fmla="val 1098"/>
            </a:avLst>
          </a:prstGeom>
          <a:solidFill>
            <a:srgbClr val="FFFFFF"/>
          </a:solidFill>
          <a:ln w="7620">
            <a:solidFill>
              <a:srgbClr val="E8CFA6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1303020" y="4595932"/>
            <a:ext cx="8441460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171" dirty="0">
                <a:solidFill>
                  <a:srgbClr val="B2722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MAKLUMAT DIBERIKAN</a:t>
            </a:r>
            <a:endParaRPr lang="en-US" sz="1425" dirty="0"/>
          </a:p>
        </p:txBody>
      </p:sp>
      <p:sp>
        <p:nvSpPr>
          <p:cNvPr id="13" name="Shape 11"/>
          <p:cNvSpPr/>
          <p:nvPr/>
        </p:nvSpPr>
        <p:spPr>
          <a:xfrm>
            <a:off x="1303020" y="508932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1512570" y="4984552"/>
            <a:ext cx="4183666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Bekalan kuasa utama adalah normal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1303020" y="556176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1512570" y="5456992"/>
            <a:ext cx="4293680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Panel menunjukkan </a:t>
            </a:r>
            <a:r>
              <a:rPr lang="en-US" sz="1800" b="1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circuit fault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1303020" y="604182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512570" y="5937052"/>
            <a:ext cx="3592473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Tiada tanda overspeed berlaku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1303020" y="6514267"/>
            <a:ext cx="76200" cy="76200"/>
          </a:xfrm>
          <a:prstGeom prst="rect">
            <a:avLst/>
          </a:prstGeom>
          <a:solidFill>
            <a:srgbClr val="B27226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1512570" y="6409492"/>
            <a:ext cx="809269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2A1B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 pintu tingkat dilapor sukar ditutup sepenuhnya sebelum kejadian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9632395" y="1946077"/>
            <a:ext cx="7703106" cy="7540823"/>
          </a:xfrm>
          <a:prstGeom prst="roundRect">
            <a:avLst>
              <a:gd name="adj" fmla="val 758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/>
          <p:cNvSpPr/>
          <p:nvPr/>
        </p:nvSpPr>
        <p:spPr>
          <a:xfrm>
            <a:off x="9994345" y="2288977"/>
            <a:ext cx="7677127" cy="27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425" kern="0" spc="171" dirty="0">
                <a:solidFill>
                  <a:srgbClr val="E8CFA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LANGKAH ANALISIS DIHARAPKAN</a:t>
            </a:r>
            <a:endParaRPr lang="en-US" sz="1425" dirty="0"/>
          </a:p>
        </p:txBody>
      </p:sp>
      <p:sp>
        <p:nvSpPr>
          <p:cNvPr id="23" name="Shape 21"/>
          <p:cNvSpPr/>
          <p:nvPr/>
        </p:nvSpPr>
        <p:spPr>
          <a:xfrm>
            <a:off x="9994345" y="2715697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4" name="Text 22"/>
          <p:cNvSpPr/>
          <p:nvPr/>
        </p:nvSpPr>
        <p:spPr>
          <a:xfrm>
            <a:off x="9994345" y="2856667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10451545" y="2856667"/>
            <a:ext cx="4059769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simptom pada panel kawalan</a:t>
            </a:r>
            <a:endParaRPr lang="en-US" sz="1725" dirty="0"/>
          </a:p>
        </p:txBody>
      </p:sp>
      <p:sp>
        <p:nvSpPr>
          <p:cNvPr id="26" name="Shape 24"/>
          <p:cNvSpPr/>
          <p:nvPr/>
        </p:nvSpPr>
        <p:spPr>
          <a:xfrm>
            <a:off x="9994345" y="3285768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9994345" y="3426738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0451545" y="3426738"/>
            <a:ext cx="5761970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Tentukan punca berkemungkinan dalam safety loop</a:t>
            </a:r>
            <a:endParaRPr lang="en-US" sz="1725" dirty="0"/>
          </a:p>
        </p:txBody>
      </p:sp>
      <p:sp>
        <p:nvSpPr>
          <p:cNvPr id="29" name="Shape 27"/>
          <p:cNvSpPr/>
          <p:nvPr/>
        </p:nvSpPr>
        <p:spPr>
          <a:xfrm>
            <a:off x="9994345" y="3855839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0" name="Text 28"/>
          <p:cNvSpPr/>
          <p:nvPr/>
        </p:nvSpPr>
        <p:spPr>
          <a:xfrm>
            <a:off x="9994345" y="3996809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3</a:t>
            </a:r>
            <a:endParaRPr lang="en-US" sz="1500" dirty="0"/>
          </a:p>
        </p:txBody>
      </p:sp>
      <p:sp>
        <p:nvSpPr>
          <p:cNvPr id="31" name="Text 29"/>
          <p:cNvSpPr/>
          <p:nvPr/>
        </p:nvSpPr>
        <p:spPr>
          <a:xfrm>
            <a:off x="10451545" y="3996809"/>
            <a:ext cx="5617119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 continuity litar keselamatan dengan multimeter</a:t>
            </a:r>
            <a:endParaRPr lang="en-US" sz="1725" dirty="0"/>
          </a:p>
        </p:txBody>
      </p:sp>
      <p:sp>
        <p:nvSpPr>
          <p:cNvPr id="32" name="Shape 30"/>
          <p:cNvSpPr/>
          <p:nvPr/>
        </p:nvSpPr>
        <p:spPr>
          <a:xfrm>
            <a:off x="9994345" y="4425910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3" name="Text 31"/>
          <p:cNvSpPr/>
          <p:nvPr/>
        </p:nvSpPr>
        <p:spPr>
          <a:xfrm>
            <a:off x="9994345" y="4566880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10451545" y="4566880"/>
            <a:ext cx="4148042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Periksa komponen siri satu demi satu</a:t>
            </a:r>
            <a:endParaRPr lang="en-US" sz="1725" dirty="0"/>
          </a:p>
        </p:txBody>
      </p:sp>
      <p:sp>
        <p:nvSpPr>
          <p:cNvPr id="35" name="Shape 33"/>
          <p:cNvSpPr/>
          <p:nvPr/>
        </p:nvSpPr>
        <p:spPr>
          <a:xfrm>
            <a:off x="9994345" y="4995982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6" name="Text 34"/>
          <p:cNvSpPr/>
          <p:nvPr/>
        </p:nvSpPr>
        <p:spPr>
          <a:xfrm>
            <a:off x="9994345" y="5136952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5</a:t>
            </a:r>
            <a:endParaRPr lang="en-US" sz="1500" dirty="0"/>
          </a:p>
        </p:txBody>
      </p:sp>
      <p:sp>
        <p:nvSpPr>
          <p:cNvPr id="37" name="Text 35"/>
          <p:cNvSpPr/>
          <p:nvPr/>
        </p:nvSpPr>
        <p:spPr>
          <a:xfrm>
            <a:off x="10451545" y="5136952"/>
            <a:ext cx="5902893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Fokus door interlock — ada aduan pintu sukar ditutup</a:t>
            </a:r>
            <a:endParaRPr lang="en-US" sz="1725" dirty="0"/>
          </a:p>
        </p:txBody>
      </p:sp>
      <p:sp>
        <p:nvSpPr>
          <p:cNvPr id="38" name="Shape 36"/>
          <p:cNvSpPr/>
          <p:nvPr/>
        </p:nvSpPr>
        <p:spPr>
          <a:xfrm>
            <a:off x="9994345" y="6136124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9" name="Shape 37"/>
          <p:cNvSpPr/>
          <p:nvPr/>
        </p:nvSpPr>
        <p:spPr>
          <a:xfrm>
            <a:off x="9994345" y="5566053"/>
            <a:ext cx="6979206" cy="9525"/>
          </a:xfrm>
          <a:prstGeom prst="rect">
            <a:avLst/>
          </a:prstGeom>
          <a:solidFill>
            <a:srgbClr val="FFFFFF">
              <a:alpha val="12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0" name="Text 38"/>
          <p:cNvSpPr/>
          <p:nvPr/>
        </p:nvSpPr>
        <p:spPr>
          <a:xfrm>
            <a:off x="9994345" y="5707023"/>
            <a:ext cx="36195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6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10451545" y="5707023"/>
            <a:ext cx="4805505" cy="33385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7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Sahkan pembaikan &amp; jalankan ujian operasi</a:t>
            </a: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180604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HASIL PEMBELAJARAN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074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300" b="1" kern="0" spc="-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 akhir modul, peserta seharusnya dapat —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952500" y="2134314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952500" y="2389584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1676400" y="2389584"/>
            <a:ext cx="7377684" cy="765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Merangka jadual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 Maintenance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yang komprehensif mengikut standard keselamatan.</a:t>
            </a:r>
            <a:endParaRPr lang="en-US" sz="2025" dirty="0"/>
          </a:p>
        </p:txBody>
      </p:sp>
      <p:sp>
        <p:nvSpPr>
          <p:cNvPr id="7" name="Shape 5"/>
          <p:cNvSpPr/>
          <p:nvPr/>
        </p:nvSpPr>
        <p:spPr>
          <a:xfrm>
            <a:off x="9448800" y="2134314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9448800" y="2389584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10172700" y="2389584"/>
            <a:ext cx="7377684" cy="7734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Membezakan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Preventive, Predictive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 Maintenance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25" dirty="0"/>
          </a:p>
        </p:txBody>
      </p:sp>
      <p:sp>
        <p:nvSpPr>
          <p:cNvPr id="10" name="Shape 8"/>
          <p:cNvSpPr/>
          <p:nvPr/>
        </p:nvSpPr>
        <p:spPr>
          <a:xfrm>
            <a:off x="952500" y="4585097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952500" y="4840367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1676400" y="4840367"/>
            <a:ext cx="7377684" cy="765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Mengenal pasti kerosakan lazim lif &amp; eskalator berdasarkan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simptom operasi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25" dirty="0"/>
          </a:p>
        </p:txBody>
      </p:sp>
      <p:sp>
        <p:nvSpPr>
          <p:cNvPr id="13" name="Shape 11"/>
          <p:cNvSpPr/>
          <p:nvPr/>
        </p:nvSpPr>
        <p:spPr>
          <a:xfrm>
            <a:off x="9448800" y="4585097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9448800" y="4840367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2250" dirty="0"/>
          </a:p>
        </p:txBody>
      </p:sp>
      <p:sp>
        <p:nvSpPr>
          <p:cNvPr id="15" name="Text 13"/>
          <p:cNvSpPr/>
          <p:nvPr/>
        </p:nvSpPr>
        <p:spPr>
          <a:xfrm>
            <a:off x="10172700" y="4840367"/>
            <a:ext cx="7377684" cy="7734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Menjalankan diagnosis kerosakan secara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langkah demi langkah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25" dirty="0"/>
          </a:p>
        </p:txBody>
      </p:sp>
      <p:sp>
        <p:nvSpPr>
          <p:cNvPr id="16" name="Shape 14"/>
          <p:cNvSpPr/>
          <p:nvPr/>
        </p:nvSpPr>
        <p:spPr>
          <a:xfrm>
            <a:off x="952500" y="7035998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952500" y="7291268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2250" dirty="0"/>
          </a:p>
        </p:txBody>
      </p:sp>
      <p:sp>
        <p:nvSpPr>
          <p:cNvPr id="18" name="Text 16"/>
          <p:cNvSpPr/>
          <p:nvPr/>
        </p:nvSpPr>
        <p:spPr>
          <a:xfrm>
            <a:off x="1676400" y="7291268"/>
            <a:ext cx="7377684" cy="765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Mengurus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 rekod digital tersusun untuk pematuhan audit.</a:t>
            </a:r>
            <a:endParaRPr lang="en-US" sz="2025" dirty="0"/>
          </a:p>
        </p:txBody>
      </p:sp>
      <p:sp>
        <p:nvSpPr>
          <p:cNvPr id="19" name="Shape 17"/>
          <p:cNvSpPr/>
          <p:nvPr/>
        </p:nvSpPr>
        <p:spPr>
          <a:xfrm>
            <a:off x="9448800" y="7035998"/>
            <a:ext cx="7886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9448800" y="7291268"/>
            <a:ext cx="552450" cy="3581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2250" dirty="0"/>
          </a:p>
        </p:txBody>
      </p:sp>
      <p:sp>
        <p:nvSpPr>
          <p:cNvPr id="21" name="Text 19"/>
          <p:cNvSpPr/>
          <p:nvPr/>
        </p:nvSpPr>
        <p:spPr>
          <a:xfrm>
            <a:off x="10172700" y="7291268"/>
            <a:ext cx="7377684" cy="7658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Mengaplikasikan </a:t>
            </a: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istilah teknikal dwibahasa </a:t>
            </a: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dalam komunikasi kerja.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21276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QUICK ASSESSMENT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 kefahaman — dua soalan perbincangan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117527"/>
            <a:ext cx="8039100" cy="7369373"/>
          </a:xfrm>
          <a:prstGeom prst="roundRect">
            <a:avLst>
              <a:gd name="adj" fmla="val 776"/>
            </a:avLst>
          </a:prstGeom>
          <a:solidFill>
            <a:srgbClr val="16222E"/>
          </a:solidFill>
          <a:ln w="762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379220" y="2563297"/>
            <a:ext cx="7904226" cy="4724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Q1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1379220" y="3207187"/>
            <a:ext cx="7401230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Apakah beza antara Corrective Maintenance dan Preventive Maintenance?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1379220" y="7322344"/>
            <a:ext cx="7185660" cy="1718786"/>
          </a:xfrm>
          <a:prstGeom prst="roundRect">
            <a:avLst>
              <a:gd name="adj" fmla="val 2771"/>
            </a:avLst>
          </a:prstGeom>
          <a:solidFill>
            <a:srgbClr val="9CC0E0">
              <a:alpha val="10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626870" y="7550944"/>
            <a:ext cx="7359396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27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PANDUAN JAWAPAN</a:t>
            </a:r>
            <a:endParaRPr lang="en-US" sz="1275" dirty="0"/>
          </a:p>
        </p:txBody>
      </p:sp>
      <p:sp>
        <p:nvSpPr>
          <p:cNvPr id="9" name="Text 7"/>
          <p:cNvSpPr/>
          <p:nvPr/>
        </p:nvSpPr>
        <p:spPr>
          <a:xfrm>
            <a:off x="1626870" y="7859554"/>
            <a:ext cx="6891071" cy="99107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7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 dilakukan secara terancang sebelum kerosakan untuk mencegah kegagalan. Corrective dilaksanakan selepas kerosakan untuk memulihkan operasi normal.</a:t>
            </a:r>
            <a:endParaRPr lang="en-US" sz="1725" dirty="0"/>
          </a:p>
        </p:txBody>
      </p:sp>
      <p:sp>
        <p:nvSpPr>
          <p:cNvPr id="10" name="Shape 8"/>
          <p:cNvSpPr/>
          <p:nvPr/>
        </p:nvSpPr>
        <p:spPr>
          <a:xfrm>
            <a:off x="9296400" y="2117527"/>
            <a:ext cx="8039100" cy="7369373"/>
          </a:xfrm>
          <a:prstGeom prst="roundRect">
            <a:avLst>
              <a:gd name="adj" fmla="val 776"/>
            </a:avLst>
          </a:prstGeom>
          <a:solidFill>
            <a:srgbClr val="16222E"/>
          </a:solidFill>
          <a:ln w="762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9723120" y="2563297"/>
            <a:ext cx="7904226" cy="4724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Q2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9723120" y="3207187"/>
            <a:ext cx="7401230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Mengapa leveling inaccuracy dianggap hazard keselamatan yang serius?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9723120" y="7322344"/>
            <a:ext cx="7185660" cy="1718786"/>
          </a:xfrm>
          <a:prstGeom prst="roundRect">
            <a:avLst>
              <a:gd name="adj" fmla="val 2771"/>
            </a:avLst>
          </a:prstGeom>
          <a:solidFill>
            <a:srgbClr val="9CC0E0">
              <a:alpha val="10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9970770" y="7550944"/>
            <a:ext cx="7359396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275" kern="0" spc="127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PANDUAN JAWAPAN</a:t>
            </a:r>
            <a:endParaRPr lang="en-US" sz="1275" dirty="0"/>
          </a:p>
        </p:txBody>
      </p:sp>
      <p:sp>
        <p:nvSpPr>
          <p:cNvPr id="15" name="Text 13"/>
          <p:cNvSpPr/>
          <p:nvPr/>
        </p:nvSpPr>
        <p:spPr>
          <a:xfrm>
            <a:off x="9970770" y="7859554"/>
            <a:ext cx="6891071" cy="99107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7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Aras tidak selari menyebabkan pengguna tersadung — lebih serius kepada warga emas, kanak-kanak, pengguna khas, dan semasa kecemasan apabila pergerakan cepat.</a:t>
            </a: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4119910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RINGKASAN &amp; PENUTUP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500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600" b="1" kern="0" spc="-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Tiga perkara untuk dibawa pulang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952500" y="2157889"/>
            <a:ext cx="5270421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952500" y="2466499"/>
            <a:ext cx="5797463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52500" y="2916079"/>
            <a:ext cx="5797463" cy="3886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ialah strategi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52500" y="3457099"/>
            <a:ext cx="5428533" cy="1109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PM, Predictive dan Corrective memainkan peranan berbeza. PM yang baik mengurangkan kerosakan mengejut dan keperluan pembaikan.</a:t>
            </a:r>
            <a:endParaRPr lang="en-US" sz="1875" dirty="0"/>
          </a:p>
        </p:txBody>
      </p:sp>
      <p:sp>
        <p:nvSpPr>
          <p:cNvPr id="8" name="Shape 6"/>
          <p:cNvSpPr/>
          <p:nvPr/>
        </p:nvSpPr>
        <p:spPr>
          <a:xfrm>
            <a:off x="6508671" y="2157889"/>
            <a:ext cx="527054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6508671" y="2466499"/>
            <a:ext cx="5797594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08671" y="2916079"/>
            <a:ext cx="5797594" cy="3886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Diagnosis bermula dari simptom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508671" y="3457099"/>
            <a:ext cx="5428656" cy="1109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Ikut urutan logik dan gunakan alat ujian yang betul. "Lif mati" selalunya satu komponen keselamatan, bukan kegagalan motor.</a:t>
            </a:r>
            <a:endParaRPr lang="en-US" sz="1875" dirty="0"/>
          </a:p>
        </p:txBody>
      </p:sp>
      <p:sp>
        <p:nvSpPr>
          <p:cNvPr id="12" name="Shape 10"/>
          <p:cNvSpPr/>
          <p:nvPr/>
        </p:nvSpPr>
        <p:spPr>
          <a:xfrm>
            <a:off x="12064960" y="2157889"/>
            <a:ext cx="5270540" cy="22860"/>
          </a:xfrm>
          <a:prstGeom prst="rect">
            <a:avLst/>
          </a:prstGeom>
          <a:solidFill>
            <a:srgbClr val="3E82B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12064960" y="2466499"/>
            <a:ext cx="5797594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2064960" y="2916079"/>
            <a:ext cx="5797594" cy="3886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 ialah bukti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2064960" y="3457099"/>
            <a:ext cx="5428656" cy="11096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7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 yang tersusun ialah dokumen teknikal — bukti pematuhan keselamatan kepada audit JKKP/DOSH.</a:t>
            </a:r>
            <a:endParaRPr lang="en-US" sz="1875" dirty="0"/>
          </a:p>
        </p:txBody>
      </p:sp>
      <p:sp>
        <p:nvSpPr>
          <p:cNvPr id="16" name="Shape 14"/>
          <p:cNvSpPr/>
          <p:nvPr/>
        </p:nvSpPr>
        <p:spPr>
          <a:xfrm>
            <a:off x="952500" y="8942070"/>
            <a:ext cx="16383000" cy="9525"/>
          </a:xfrm>
          <a:prstGeom prst="rect">
            <a:avLst/>
          </a:prstGeom>
          <a:solidFill>
            <a:srgbClr val="FFFFFF">
              <a:alpha val="16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952500" y="9235440"/>
            <a:ext cx="6688836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4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BAHAGIAN 4 SELESAI · SETERUSNYA BAHAGIAN 5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4439900" y="9235440"/>
            <a:ext cx="3185160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40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DBKL · MODUL LATIHAN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5809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KANDUNGAN MODUL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Lima topik, satu aliran kerja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372189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952500" y="3996214"/>
            <a:ext cx="628650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828800" y="3958114"/>
            <a:ext cx="5867400" cy="396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Penyelenggaraan Berkala</a:t>
            </a:r>
            <a:endParaRPr lang="en-US" sz="2475" dirty="0"/>
          </a:p>
        </p:txBody>
      </p:sp>
      <p:sp>
        <p:nvSpPr>
          <p:cNvPr id="7" name="Text 5"/>
          <p:cNvSpPr/>
          <p:nvPr/>
        </p:nvSpPr>
        <p:spPr>
          <a:xfrm>
            <a:off x="8760279" y="3992404"/>
            <a:ext cx="5811477" cy="3276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 · Predictive · Corrective Maintenance</a:t>
            </a:r>
            <a:endParaRPr lang="en-US" sz="1875" dirty="0"/>
          </a:p>
        </p:txBody>
      </p:sp>
      <p:sp>
        <p:nvSpPr>
          <p:cNvPr id="8" name="Shape 6"/>
          <p:cNvSpPr/>
          <p:nvPr/>
        </p:nvSpPr>
        <p:spPr>
          <a:xfrm>
            <a:off x="952500" y="454485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952500" y="4819174"/>
            <a:ext cx="628650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1828800" y="4781074"/>
            <a:ext cx="5867400" cy="396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Lazim pada Sistem Lif</a:t>
            </a:r>
            <a:endParaRPr lang="en-US" sz="2475" dirty="0"/>
          </a:p>
        </p:txBody>
      </p:sp>
      <p:sp>
        <p:nvSpPr>
          <p:cNvPr id="11" name="Text 9"/>
          <p:cNvSpPr/>
          <p:nvPr/>
        </p:nvSpPr>
        <p:spPr>
          <a:xfrm>
            <a:off x="8760279" y="4815364"/>
            <a:ext cx="5202734" cy="3276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 · leveling · safety loop · brake</a:t>
            </a:r>
            <a:endParaRPr lang="en-US" sz="1875" dirty="0"/>
          </a:p>
        </p:txBody>
      </p:sp>
      <p:sp>
        <p:nvSpPr>
          <p:cNvPr id="12" name="Shape 10"/>
          <p:cNvSpPr/>
          <p:nvPr/>
        </p:nvSpPr>
        <p:spPr>
          <a:xfrm>
            <a:off x="952500" y="536781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52500" y="5642134"/>
            <a:ext cx="628650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828800" y="5604034"/>
            <a:ext cx="6226778" cy="396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Kerosakan Lazim pada Sistem Eskalator</a:t>
            </a:r>
            <a:endParaRPr lang="en-US" sz="2475" dirty="0"/>
          </a:p>
        </p:txBody>
      </p:sp>
      <p:sp>
        <p:nvSpPr>
          <p:cNvPr id="15" name="Text 13"/>
          <p:cNvSpPr/>
          <p:nvPr/>
        </p:nvSpPr>
        <p:spPr>
          <a:xfrm>
            <a:off x="8760415" y="5638324"/>
            <a:ext cx="4567797" cy="3276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Handrail sync · step chain · comb plate</a:t>
            </a:r>
            <a:endParaRPr lang="en-US" sz="1875" dirty="0"/>
          </a:p>
        </p:txBody>
      </p:sp>
      <p:sp>
        <p:nvSpPr>
          <p:cNvPr id="16" name="Shape 14"/>
          <p:cNvSpPr/>
          <p:nvPr/>
        </p:nvSpPr>
        <p:spPr>
          <a:xfrm>
            <a:off x="952500" y="619077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952500" y="6465094"/>
            <a:ext cx="628650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1828800" y="6426994"/>
            <a:ext cx="5867400" cy="396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Kaedah Diagnosis Kerosakan</a:t>
            </a:r>
            <a:endParaRPr lang="en-US" sz="2475" dirty="0"/>
          </a:p>
        </p:txBody>
      </p:sp>
      <p:sp>
        <p:nvSpPr>
          <p:cNvPr id="19" name="Text 17"/>
          <p:cNvSpPr/>
          <p:nvPr/>
        </p:nvSpPr>
        <p:spPr>
          <a:xfrm>
            <a:off x="8760279" y="6461284"/>
            <a:ext cx="7531227" cy="3276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Prinsip sistematik · multimeter · tachometer · door force gauge</a:t>
            </a:r>
            <a:endParaRPr lang="en-US" sz="1875" dirty="0"/>
          </a:p>
        </p:txBody>
      </p:sp>
      <p:sp>
        <p:nvSpPr>
          <p:cNvPr id="20" name="Shape 18"/>
          <p:cNvSpPr/>
          <p:nvPr/>
        </p:nvSpPr>
        <p:spPr>
          <a:xfrm>
            <a:off x="952500" y="783669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Shape 19"/>
          <p:cNvSpPr/>
          <p:nvPr/>
        </p:nvSpPr>
        <p:spPr>
          <a:xfrm>
            <a:off x="952500" y="7013734"/>
            <a:ext cx="1638300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2" name="Text 20"/>
          <p:cNvSpPr/>
          <p:nvPr/>
        </p:nvSpPr>
        <p:spPr>
          <a:xfrm>
            <a:off x="952500" y="7288054"/>
            <a:ext cx="628650" cy="320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950" b="1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1828800" y="7249954"/>
            <a:ext cx="5867400" cy="396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75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Logbook, Rekod Digital &amp; Audit</a:t>
            </a:r>
            <a:endParaRPr lang="en-US" sz="2475" dirty="0"/>
          </a:p>
        </p:txBody>
      </p:sp>
      <p:sp>
        <p:nvSpPr>
          <p:cNvPr id="24" name="Text 22"/>
          <p:cNvSpPr/>
          <p:nvPr/>
        </p:nvSpPr>
        <p:spPr>
          <a:xfrm>
            <a:off x="8760279" y="7284244"/>
            <a:ext cx="5718619" cy="3276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875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Dokumentasi · format · pematuhan JKKP/DOSH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227859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942874"/>
            <a:ext cx="1802130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432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TOPIK 01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52500" y="4487704"/>
            <a:ext cx="14039850" cy="830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 Penyelenggaraan Berkala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952500" y="5546884"/>
            <a:ext cx="10791825" cy="8353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325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Memastikan peralatan berfungsi dengan selamat, cekap dan berterusan melalui pemeriksaan terancang.</a:t>
            </a:r>
            <a:endParaRPr lang="en-US" sz="2325" dirty="0"/>
          </a:p>
        </p:txBody>
      </p:sp>
      <p:sp>
        <p:nvSpPr>
          <p:cNvPr id="5" name="Text 3"/>
          <p:cNvSpPr/>
          <p:nvPr/>
        </p:nvSpPr>
        <p:spPr>
          <a:xfrm>
            <a:off x="12609552" y="6762750"/>
            <a:ext cx="5827193" cy="480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7500" b="1" dirty="0">
                <a:solidFill>
                  <a:srgbClr val="FFFFFF">
                    <a:alpha val="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7500" dirty="0"/>
          </a:p>
        </p:txBody>
      </p:sp>
    </p:spTree>
    <p:extLst>
      <p:ext uri="{BB962C8B-B14F-4D97-AF65-F5344CB8AC3E}">
        <p14:creationId xmlns:p14="http://schemas.microsoft.com/office/powerpoint/2010/main" val="226137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KONSEP ASAS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3538835" cy="1019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ialah aktiviti teknikal berterusan — bukan tindakan sekali sahaja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2474833"/>
            <a:ext cx="12557760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Dalam konteks lif dan eskalator, strategi penyenggaraan yang baik perlu menggabungkan empat elemen yang saling melengkapi: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952500" y="3274933"/>
            <a:ext cx="3924300" cy="6211967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303020" y="5830371"/>
            <a:ext cx="3545586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Rutin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1303020" y="6291382"/>
            <a:ext cx="3319958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Semakan berjadual untuk mengesan masalah awal.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105400" y="3274933"/>
            <a:ext cx="3924300" cy="6211967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5455920" y="5666542"/>
            <a:ext cx="3319958" cy="693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Penggantian Komponen Haus</a:t>
            </a:r>
            <a:endParaRPr lang="en-US" sz="2250" dirty="0"/>
          </a:p>
        </p:txBody>
      </p:sp>
      <p:sp>
        <p:nvSpPr>
          <p:cNvPr id="10" name="Text 8"/>
          <p:cNvSpPr/>
          <p:nvPr/>
        </p:nvSpPr>
        <p:spPr>
          <a:xfrm>
            <a:off x="5455920" y="6455212"/>
            <a:ext cx="3319958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Menukar bahagian sebelum gagal sepenuhnya.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258300" y="3274933"/>
            <a:ext cx="3924300" cy="6211967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9608820" y="5830371"/>
            <a:ext cx="3545586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Analisis Prestasi</a:t>
            </a:r>
            <a:endParaRPr lang="en-US" sz="2250" dirty="0"/>
          </a:p>
        </p:txBody>
      </p:sp>
      <p:sp>
        <p:nvSpPr>
          <p:cNvPr id="13" name="Text 11"/>
          <p:cNvSpPr/>
          <p:nvPr/>
        </p:nvSpPr>
        <p:spPr>
          <a:xfrm>
            <a:off x="9608820" y="6291382"/>
            <a:ext cx="3319958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Menilai tren operasi untuk meramal keperluan.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13411200" y="3274933"/>
            <a:ext cx="3924300" cy="6211967"/>
          </a:xfrm>
          <a:prstGeom prst="roundRect">
            <a:avLst>
              <a:gd name="adj" fmla="val 1214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13761720" y="5830371"/>
            <a:ext cx="3545586" cy="3657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Dokumentasi Lengkap</a:t>
            </a:r>
            <a:endParaRPr lang="en-US" sz="2250" dirty="0"/>
          </a:p>
        </p:txBody>
      </p:sp>
      <p:sp>
        <p:nvSpPr>
          <p:cNvPr id="16" name="Text 14"/>
          <p:cNvSpPr/>
          <p:nvPr/>
        </p:nvSpPr>
        <p:spPr>
          <a:xfrm>
            <a:off x="13761720" y="6291382"/>
            <a:ext cx="3319958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Rekod kerja untuk kebolehkesanan dan audit.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545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TIGA PENDEKATAN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Bila kita bertindak menentukan jenis penyenggaraan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1698427"/>
            <a:ext cx="5273040" cy="7788473"/>
          </a:xfrm>
          <a:prstGeom prst="roundRect">
            <a:avLst>
              <a:gd name="adj" fmla="val 1084"/>
            </a:avLst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5" name="Text 3"/>
          <p:cNvSpPr/>
          <p:nvPr/>
        </p:nvSpPr>
        <p:spPr>
          <a:xfrm>
            <a:off x="1333500" y="2117527"/>
            <a:ext cx="4962144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SEBELUM KEROSAKAN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333500" y="2559487"/>
            <a:ext cx="4962144" cy="4083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Preventive Maintenance</a:t>
            </a:r>
            <a:endParaRPr lang="en-US" sz="2700" dirty="0"/>
          </a:p>
        </p:txBody>
      </p:sp>
      <p:sp>
        <p:nvSpPr>
          <p:cNvPr id="7" name="Shape 5"/>
          <p:cNvSpPr/>
          <p:nvPr/>
        </p:nvSpPr>
        <p:spPr>
          <a:xfrm>
            <a:off x="1333500" y="3120271"/>
            <a:ext cx="4511040" cy="9525"/>
          </a:xfrm>
          <a:prstGeom prst="rect">
            <a:avLst/>
          </a:prstGeom>
          <a:solidFill>
            <a:srgbClr val="FFFFFF">
              <a:alpha val="18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333500" y="3320296"/>
            <a:ext cx="4646371" cy="14744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95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berjadual yang dilakukan sebelum kerosakan berlaku — pendekatan paling asas dan paling penting.</a:t>
            </a:r>
            <a:endParaRPr lang="en-US" sz="1950" dirty="0"/>
          </a:p>
        </p:txBody>
      </p:sp>
      <p:sp>
        <p:nvSpPr>
          <p:cNvPr id="9" name="Shape 7"/>
          <p:cNvSpPr/>
          <p:nvPr/>
        </p:nvSpPr>
        <p:spPr>
          <a:xfrm>
            <a:off x="6492240" y="1698427"/>
            <a:ext cx="5288280" cy="7788473"/>
          </a:xfrm>
          <a:prstGeom prst="roundRect">
            <a:avLst>
              <a:gd name="adj" fmla="val 1081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6880860" y="2125147"/>
            <a:ext cx="4962144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PETUNJUK KEADAAN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880860" y="2567107"/>
            <a:ext cx="4962144" cy="4083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27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Predictive Maintenance</a:t>
            </a:r>
            <a:endParaRPr lang="en-US" sz="2700" dirty="0"/>
          </a:p>
        </p:txBody>
      </p:sp>
      <p:sp>
        <p:nvSpPr>
          <p:cNvPr id="12" name="Shape 10"/>
          <p:cNvSpPr/>
          <p:nvPr/>
        </p:nvSpPr>
        <p:spPr>
          <a:xfrm>
            <a:off x="6880860" y="3127891"/>
            <a:ext cx="451104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6880860" y="3327916"/>
            <a:ext cx="4646371" cy="11153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95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Penyenggaraan berasaskan condition monitoring — data getaran, suhu dan bunyi meramal kegagalan.</a:t>
            </a:r>
            <a:endParaRPr lang="en-US" sz="1950" dirty="0"/>
          </a:p>
        </p:txBody>
      </p:sp>
      <p:sp>
        <p:nvSpPr>
          <p:cNvPr id="14" name="Shape 12"/>
          <p:cNvSpPr/>
          <p:nvPr/>
        </p:nvSpPr>
        <p:spPr>
          <a:xfrm>
            <a:off x="12047220" y="1698427"/>
            <a:ext cx="5288280" cy="7788473"/>
          </a:xfrm>
          <a:prstGeom prst="roundRect">
            <a:avLst>
              <a:gd name="adj" fmla="val 1081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12435840" y="2125147"/>
            <a:ext cx="4962144" cy="2895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210" dirty="0">
                <a:solidFill>
                  <a:srgbClr val="B2722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SELEPAS KEROSAKAN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2435840" y="2567107"/>
            <a:ext cx="4962144" cy="4083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27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Corrective Maintenance</a:t>
            </a:r>
            <a:endParaRPr lang="en-US" sz="2700" dirty="0"/>
          </a:p>
        </p:txBody>
      </p:sp>
      <p:sp>
        <p:nvSpPr>
          <p:cNvPr id="17" name="Shape 15"/>
          <p:cNvSpPr/>
          <p:nvPr/>
        </p:nvSpPr>
        <p:spPr>
          <a:xfrm>
            <a:off x="12435840" y="3127891"/>
            <a:ext cx="451104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Text 16"/>
          <p:cNvSpPr/>
          <p:nvPr/>
        </p:nvSpPr>
        <p:spPr>
          <a:xfrm>
            <a:off x="12435840" y="3327916"/>
            <a:ext cx="4646371" cy="11153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95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Pembaikan dan penggantian selepas kerosakan dikesan — tindakan susulan, bukan pengganti PM.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18361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3E82B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PREVENTIVE MAINTENANCE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Pendekatan paling asas — dan paling penting</a:t>
            </a:r>
            <a:endParaRPr lang="en-US" sz="3450" dirty="0"/>
          </a:p>
        </p:txBody>
      </p:sp>
      <p:sp>
        <p:nvSpPr>
          <p:cNvPr id="4" name="Text 2"/>
          <p:cNvSpPr/>
          <p:nvPr/>
        </p:nvSpPr>
        <p:spPr>
          <a:xfrm>
            <a:off x="952500" y="4001929"/>
            <a:ext cx="3981450" cy="2095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000" b="1" kern="0" spc="-720" dirty="0">
                <a:solidFill>
                  <a:srgbClr val="3E82B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0" dirty="0"/>
          </a:p>
        </p:txBody>
      </p:sp>
      <p:sp>
        <p:nvSpPr>
          <p:cNvPr id="5" name="Text 3"/>
          <p:cNvSpPr/>
          <p:nvPr/>
        </p:nvSpPr>
        <p:spPr>
          <a:xfrm>
            <a:off x="952500" y="6135529"/>
            <a:ext cx="398145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TAHAP KEKERAPAN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952500" y="6543199"/>
            <a:ext cx="3728085" cy="67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Bulanan · Suku tahunan · Setengah tahunan · Tahunan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257800" y="3508534"/>
            <a:ext cx="7456170" cy="1638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100" dirty="0">
                <a:solidFill>
                  <a:srgbClr val="C7D6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Tujuannya ialah untuk mengurangkan kerosakan mengejut, memanjangkan jangka hayat komponen, dan memastikan sistem sentiasa pada tahap keselamatan yang dikehendaki.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5257800" y="5451634"/>
            <a:ext cx="12077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9" name="Text 7"/>
          <p:cNvSpPr/>
          <p:nvPr/>
        </p:nvSpPr>
        <p:spPr>
          <a:xfrm>
            <a:off x="5257800" y="5668804"/>
            <a:ext cx="20193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→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5574030" y="5668804"/>
            <a:ext cx="5541419" cy="3505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Mengurangkan kadar kerosakan mengejut</a:t>
            </a:r>
            <a:endParaRPr lang="en-US" sz="2025" dirty="0"/>
          </a:p>
        </p:txBody>
      </p:sp>
      <p:sp>
        <p:nvSpPr>
          <p:cNvPr id="11" name="Shape 9"/>
          <p:cNvSpPr/>
          <p:nvPr/>
        </p:nvSpPr>
        <p:spPr>
          <a:xfrm>
            <a:off x="5257800" y="6190774"/>
            <a:ext cx="12077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5257800" y="6407944"/>
            <a:ext cx="20193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→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574030" y="6407944"/>
            <a:ext cx="6169152" cy="3505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Memanjangkan jangka hayat komponen kritikal</a:t>
            </a:r>
            <a:endParaRPr lang="en-US" sz="2025" dirty="0"/>
          </a:p>
        </p:txBody>
      </p:sp>
      <p:sp>
        <p:nvSpPr>
          <p:cNvPr id="14" name="Shape 12"/>
          <p:cNvSpPr/>
          <p:nvPr/>
        </p:nvSpPr>
        <p:spPr>
          <a:xfrm>
            <a:off x="5257800" y="7669054"/>
            <a:ext cx="12077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Shape 13"/>
          <p:cNvSpPr/>
          <p:nvPr/>
        </p:nvSpPr>
        <p:spPr>
          <a:xfrm>
            <a:off x="5257800" y="6929914"/>
            <a:ext cx="12077700" cy="9525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5257800" y="7147084"/>
            <a:ext cx="201930" cy="33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9CC0E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→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5574030" y="7147084"/>
            <a:ext cx="6687395" cy="3505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025" dirty="0">
                <a:solidFill>
                  <a:srgbClr val="E4EC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Mengekalkan tahap keselamatan yang dikehendaki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12785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800100"/>
            <a:ext cx="18021300" cy="3124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264" dirty="0">
                <a:solidFill>
                  <a:srgbClr val="1C5C9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· JADUAL PM CADANGAN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952500" y="1207770"/>
            <a:ext cx="18021300" cy="52875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3450" b="1" kern="0" spc="-34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Empat tahap kekerapan, fokus yang berbeza</a:t>
            </a:r>
            <a:endParaRPr lang="en-US" sz="3450" dirty="0"/>
          </a:p>
        </p:txBody>
      </p:sp>
      <p:sp>
        <p:nvSpPr>
          <p:cNvPr id="4" name="Shape 2"/>
          <p:cNvSpPr/>
          <p:nvPr/>
        </p:nvSpPr>
        <p:spPr>
          <a:xfrm>
            <a:off x="952500" y="2060377"/>
            <a:ext cx="16383000" cy="7426523"/>
          </a:xfrm>
          <a:prstGeom prst="roundRect">
            <a:avLst>
              <a:gd name="adj" fmla="val 770"/>
            </a:avLst>
          </a:prstGeom>
          <a:solidFill>
            <a:srgbClr val="FFFFFF"/>
          </a:solidFill>
          <a:ln w="7620">
            <a:solidFill>
              <a:srgbClr val="DCE3EA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5" name="Shape 3"/>
          <p:cNvSpPr/>
          <p:nvPr/>
        </p:nvSpPr>
        <p:spPr>
          <a:xfrm>
            <a:off x="960120" y="2067997"/>
            <a:ext cx="16367760" cy="754380"/>
          </a:xfrm>
          <a:prstGeom prst="rect">
            <a:avLst/>
          </a:prstGeom>
          <a:solidFill>
            <a:srgbClr val="0E2A47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6" name="Text 4"/>
          <p:cNvSpPr/>
          <p:nvPr/>
        </p:nvSpPr>
        <p:spPr>
          <a:xfrm>
            <a:off x="1264920" y="2315647"/>
            <a:ext cx="2529840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kern="0" spc="12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KEKERAPAN</a:t>
            </a:r>
            <a:endParaRPr lang="en-US" sz="1575" dirty="0"/>
          </a:p>
        </p:txBody>
      </p:sp>
      <p:sp>
        <p:nvSpPr>
          <p:cNvPr id="7" name="Shape 5"/>
          <p:cNvSpPr/>
          <p:nvPr/>
        </p:nvSpPr>
        <p:spPr>
          <a:xfrm>
            <a:off x="4008120" y="2067997"/>
            <a:ext cx="9525" cy="75438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4320540" y="2315647"/>
            <a:ext cx="5430617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kern="0" spc="12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AKTIVITI UTAMA</a:t>
            </a:r>
            <a:endParaRPr lang="en-US" sz="1575" dirty="0"/>
          </a:p>
        </p:txBody>
      </p:sp>
      <p:sp>
        <p:nvSpPr>
          <p:cNvPr id="9" name="Shape 7"/>
          <p:cNvSpPr/>
          <p:nvPr/>
        </p:nvSpPr>
        <p:spPr>
          <a:xfrm>
            <a:off x="9879806" y="2067997"/>
            <a:ext cx="9525" cy="754380"/>
          </a:xfrm>
          <a:prstGeom prst="rect">
            <a:avLst/>
          </a:prstGeom>
          <a:solidFill>
            <a:srgbClr val="FFFFFF">
              <a:alpha val="14000"/>
            </a:srgbClr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10192226" y="2315647"/>
            <a:ext cx="7054296" cy="297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75" kern="0" spc="126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FOKUS PEMERIKSAAN</a:t>
            </a:r>
            <a:endParaRPr lang="en-US" sz="1575" dirty="0"/>
          </a:p>
        </p:txBody>
      </p:sp>
      <p:sp>
        <p:nvSpPr>
          <p:cNvPr id="11" name="Shape 9"/>
          <p:cNvSpPr/>
          <p:nvPr/>
        </p:nvSpPr>
        <p:spPr>
          <a:xfrm>
            <a:off x="960120" y="2822377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2" name="Text 10"/>
          <p:cNvSpPr/>
          <p:nvPr/>
        </p:nvSpPr>
        <p:spPr>
          <a:xfrm>
            <a:off x="1264920" y="3505795"/>
            <a:ext cx="252984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Bulanan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4008120" y="2829997"/>
            <a:ext cx="9525" cy="165651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4320540" y="3058597"/>
            <a:ext cx="5430617" cy="1237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Pembersihan, pelinciran ringan, semakan visual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879806" y="2829997"/>
            <a:ext cx="9525" cy="1656517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10192226" y="3058597"/>
            <a:ext cx="7054296" cy="12374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Pintu, rel, motor, panel, kebersihan ruang mesin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960120" y="4486513"/>
            <a:ext cx="16367760" cy="1664256"/>
          </a:xfrm>
          <a:prstGeom prst="rect">
            <a:avLst/>
          </a:prstGeom>
          <a:solidFill>
            <a:srgbClr val="F7FAF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960120" y="4486513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1264920" y="5170051"/>
            <a:ext cx="252984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Suku tahunan</a:t>
            </a:r>
            <a:endParaRPr lang="en-US" sz="2100" dirty="0"/>
          </a:p>
        </p:txBody>
      </p:sp>
      <p:sp>
        <p:nvSpPr>
          <p:cNvPr id="20" name="Shape 18"/>
          <p:cNvSpPr/>
          <p:nvPr/>
        </p:nvSpPr>
        <p:spPr>
          <a:xfrm>
            <a:off x="4008120" y="4494133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4320540" y="4722733"/>
            <a:ext cx="5430617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Ujian fungsi, semakan ketegangan, pelarasan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9879806" y="4494133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10192226" y="4722733"/>
            <a:ext cx="7054296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Door interlock, wire rope, brake response, leveling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960120" y="6150769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1264920" y="6834307"/>
            <a:ext cx="252984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Setengah tahunan</a:t>
            </a:r>
            <a:endParaRPr lang="en-US" sz="2100" dirty="0"/>
          </a:p>
        </p:txBody>
      </p:sp>
      <p:sp>
        <p:nvSpPr>
          <p:cNvPr id="26" name="Shape 24"/>
          <p:cNvSpPr/>
          <p:nvPr/>
        </p:nvSpPr>
        <p:spPr>
          <a:xfrm>
            <a:off x="4008120" y="6158389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4320540" y="6386989"/>
            <a:ext cx="5430617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prestasi, kalibrasi, semakan sensor</a:t>
            </a:r>
            <a:endParaRPr lang="en-US" sz="1800" dirty="0"/>
          </a:p>
        </p:txBody>
      </p:sp>
      <p:sp>
        <p:nvSpPr>
          <p:cNvPr id="28" name="Shape 26"/>
          <p:cNvSpPr/>
          <p:nvPr/>
        </p:nvSpPr>
        <p:spPr>
          <a:xfrm>
            <a:off x="9879806" y="6158389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9" name="Text 27"/>
          <p:cNvSpPr/>
          <p:nvPr/>
        </p:nvSpPr>
        <p:spPr>
          <a:xfrm>
            <a:off x="10192226" y="6386989"/>
            <a:ext cx="7054296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Sensor aras, speed governor, contactor, emergency devices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960120" y="7815025"/>
            <a:ext cx="16367760" cy="1664256"/>
          </a:xfrm>
          <a:prstGeom prst="rect">
            <a:avLst/>
          </a:prstGeom>
          <a:solidFill>
            <a:srgbClr val="F7FAF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1" name="Shape 29"/>
          <p:cNvSpPr/>
          <p:nvPr/>
        </p:nvSpPr>
        <p:spPr>
          <a:xfrm>
            <a:off x="960120" y="7815025"/>
            <a:ext cx="16367760" cy="9525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2" name="Text 30"/>
          <p:cNvSpPr/>
          <p:nvPr/>
        </p:nvSpPr>
        <p:spPr>
          <a:xfrm>
            <a:off x="1264920" y="8498562"/>
            <a:ext cx="252984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E2A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Tahunan</a:t>
            </a:r>
            <a:endParaRPr lang="en-US" sz="2100" dirty="0"/>
          </a:p>
        </p:txBody>
      </p:sp>
      <p:sp>
        <p:nvSpPr>
          <p:cNvPr id="33" name="Shape 31"/>
          <p:cNvSpPr/>
          <p:nvPr/>
        </p:nvSpPr>
        <p:spPr>
          <a:xfrm>
            <a:off x="4008120" y="7822645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4" name="Text 32"/>
          <p:cNvSpPr/>
          <p:nvPr/>
        </p:nvSpPr>
        <p:spPr>
          <a:xfrm>
            <a:off x="4320540" y="8051245"/>
            <a:ext cx="5430617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1622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Pemeriksaan menyeluruh &amp; ujian keselamatan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9879806" y="7822645"/>
            <a:ext cx="9525" cy="1656636"/>
          </a:xfrm>
          <a:prstGeom prst="rect">
            <a:avLst/>
          </a:prstGeom>
          <a:solidFill>
            <a:srgbClr val="DCE3E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6" name="Text 34"/>
          <p:cNvSpPr/>
          <p:nvPr/>
        </p:nvSpPr>
        <p:spPr>
          <a:xfrm>
            <a:off x="10192226" y="8051245"/>
            <a:ext cx="7054296" cy="12375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5C6B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Load test, brake system, struktur mekanikal, audit rekod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018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A6C6B77-BBEF-49FE-BEAD-F3AAD29D2A7B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4bc41513-9afb-4ddf-a787-057a577a1743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2079</Words>
  <Application>Microsoft Office PowerPoint</Application>
  <PresentationFormat>Custom</PresentationFormat>
  <Paragraphs>418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MOHD AZAN BIN MOHAMMED SAPARDI</cp:lastModifiedBy>
  <cp:revision>4</cp:revision>
  <dcterms:created xsi:type="dcterms:W3CDTF">2026-06-19T11:56:38Z</dcterms:created>
  <dcterms:modified xsi:type="dcterms:W3CDTF">2026-06-29T23:13:23Z</dcterms:modified>
</cp:coreProperties>
</file>